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88" r:id="rId3"/>
    <p:sldId id="289" r:id="rId4"/>
    <p:sldId id="290" r:id="rId5"/>
    <p:sldId id="315" r:id="rId6"/>
    <p:sldId id="316" r:id="rId7"/>
    <p:sldId id="337" r:id="rId8"/>
    <p:sldId id="323" r:id="rId9"/>
    <p:sldId id="324" r:id="rId10"/>
    <p:sldId id="325" r:id="rId11"/>
    <p:sldId id="326" r:id="rId12"/>
    <p:sldId id="330" r:id="rId13"/>
    <p:sldId id="327" r:id="rId14"/>
    <p:sldId id="332" r:id="rId15"/>
    <p:sldId id="328" r:id="rId16"/>
    <p:sldId id="329" r:id="rId17"/>
    <p:sldId id="291" r:id="rId18"/>
    <p:sldId id="331" r:id="rId19"/>
  </p:sldIdLst>
  <p:sldSz cx="12192000" cy="6858000"/>
  <p:notesSz cx="6858000" cy="9144000"/>
  <p:embeddedFontLst>
    <p:embeddedFont>
      <p:font typeface="SimSun" panose="02010600030101010101" pitchFamily="2" charset="-122"/>
      <p:regular r:id="rId23"/>
    </p:embeddedFont>
    <p:embeddedFont>
      <p:font typeface="Bahnschrift SemiBold" panose="020B0502040204020203" charset="0"/>
      <p:bold r:id="rId24"/>
    </p:embeddedFont>
    <p:embeddedFont>
      <p:font typeface="Quicksand" charset="0"/>
      <p:regular r:id="rId25"/>
      <p:bold r:id="rId26"/>
    </p:embeddedFont>
    <p:embeddedFont>
      <p:font typeface="Urbanist Black" panose="020B0A04040200000203" charset="0"/>
      <p:regular r:id="rId27"/>
      <p:bold r:id="rId28"/>
      <p:italic r:id="rId29"/>
      <p:boldItalic r:id="rId30"/>
    </p:embeddedFont>
    <p:embeddedFont>
      <p:font typeface="DengXian" panose="02010600030101010101" charset="-122"/>
      <p:regular r:id="rId31"/>
    </p:embeddedFont>
    <p:embeddedFont>
      <p:font typeface="DengXian Light" panose="02010600030101010101" charset="-122"/>
      <p:regular r:id="rId32"/>
    </p:embeddedFont>
    <p:embeddedFont>
      <p:font typeface="Aldhabi" panose="01000000000000000000" charset="0"/>
      <p:regular r:id="rId33"/>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12" userDrawn="1">
          <p15:clr>
            <a:srgbClr val="A4A3A4"/>
          </p15:clr>
        </p15:guide>
        <p15:guide id="2" orient="horz" pos="2107" userDrawn="1">
          <p15:clr>
            <a:srgbClr val="A4A3A4"/>
          </p15:clr>
        </p15:guide>
        <p15:guide id="3" orient="horz" pos="355" userDrawn="1">
          <p15:clr>
            <a:srgbClr val="A4A3A4"/>
          </p15:clr>
        </p15:guide>
        <p15:guide id="4" orient="horz" pos="3974" userDrawn="1">
          <p15:clr>
            <a:srgbClr val="A4A3A4"/>
          </p15:clr>
        </p15:guide>
        <p15:guide id="5" pos="7183" userDrawn="1">
          <p15:clr>
            <a:srgbClr val="A4A3A4"/>
          </p15:clr>
        </p15:guide>
        <p15:guide id="6" pos="55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D466"/>
    <a:srgbClr val="EE6945"/>
    <a:srgbClr val="1234D1"/>
    <a:srgbClr val="DB96FF"/>
    <a:srgbClr val="C456FF"/>
    <a:srgbClr val="F1F1F1"/>
    <a:srgbClr val="F9804B"/>
    <a:srgbClr val="101C9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923" autoAdjust="0"/>
    <p:restoredTop sz="94660"/>
  </p:normalViewPr>
  <p:slideViewPr>
    <p:cSldViewPr snapToGrid="0" showGuides="1">
      <p:cViewPr>
        <p:scale>
          <a:sx n="100" d="100"/>
          <a:sy n="100" d="100"/>
        </p:scale>
        <p:origin x="588" y="282"/>
      </p:cViewPr>
      <p:guideLst>
        <p:guide pos="3812"/>
        <p:guide orient="horz" pos="2107"/>
        <p:guide orient="horz" pos="355"/>
        <p:guide orient="horz" pos="3974"/>
        <p:guide pos="7183"/>
        <p:guide pos="552"/>
      </p:guideLst>
    </p:cSldViewPr>
  </p:slideViewPr>
  <p:notesTextViewPr>
    <p:cViewPr>
      <p:scale>
        <a:sx n="1" d="1"/>
        <a:sy n="1" d="1"/>
      </p:scale>
      <p:origin x="0" y="0"/>
    </p:cViewPr>
  </p:notesTextViewPr>
  <p:sorterViewPr>
    <p:cViewPr>
      <p:scale>
        <a:sx n="66" d="100"/>
        <a:sy n="66" d="100"/>
      </p:scale>
      <p:origin x="0" y="-36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3" Type="http://schemas.openxmlformats.org/officeDocument/2006/relationships/font" Target="fonts/font11.fntdata"/><Relationship Id="rId32" Type="http://schemas.openxmlformats.org/officeDocument/2006/relationships/font" Target="fonts/font10.fntdata"/><Relationship Id="rId31" Type="http://schemas.openxmlformats.org/officeDocument/2006/relationships/font" Target="fonts/font9.fntdata"/><Relationship Id="rId30" Type="http://schemas.openxmlformats.org/officeDocument/2006/relationships/font" Target="fonts/font8.fntdata"/><Relationship Id="rId3" Type="http://schemas.openxmlformats.org/officeDocument/2006/relationships/slide" Target="slides/slide1.xml"/><Relationship Id="rId29" Type="http://schemas.openxmlformats.org/officeDocument/2006/relationships/font" Target="fonts/font7.fntdata"/><Relationship Id="rId28" Type="http://schemas.openxmlformats.org/officeDocument/2006/relationships/font" Target="fonts/font6.fntdata"/><Relationship Id="rId27" Type="http://schemas.openxmlformats.org/officeDocument/2006/relationships/font" Target="fonts/font5.fntdata"/><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3.pn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5" name="Picture 4" descr="images-removebg-preview"/>
          <p:cNvPicPr>
            <a:picLocks noChangeAspect="1"/>
          </p:cNvPicPr>
          <p:nvPr/>
        </p:nvPicPr>
        <p:blipFill>
          <a:blip r:embed="rId1"/>
          <a:stretch>
            <a:fillRect/>
          </a:stretch>
        </p:blipFill>
        <p:spPr>
          <a:xfrm>
            <a:off x="8492490" y="0"/>
            <a:ext cx="3616960" cy="3632835"/>
          </a:xfrm>
          <a:prstGeom prst="rect">
            <a:avLst/>
          </a:prstGeom>
        </p:spPr>
      </p:pic>
      <p:sp>
        <p:nvSpPr>
          <p:cNvPr id="20" name="文本框 19"/>
          <p:cNvSpPr txBox="1"/>
          <p:nvPr/>
        </p:nvSpPr>
        <p:spPr>
          <a:xfrm>
            <a:off x="970915" y="2091055"/>
            <a:ext cx="3637280" cy="977265"/>
          </a:xfrm>
          <a:prstGeom prst="rect">
            <a:avLst/>
          </a:prstGeom>
          <a:noFill/>
        </p:spPr>
        <p:txBody>
          <a:bodyPr wrap="none" rtlCol="0">
            <a:spAutoFit/>
          </a:bodyPr>
          <a:p>
            <a:pPr marR="0" algn="dist" defTabSz="685800" eaLnBrk="1" fontAlgn="auto" hangingPunct="1">
              <a:lnSpc>
                <a:spcPct val="120000"/>
              </a:lnSpc>
              <a:spcBef>
                <a:spcPts val="0"/>
              </a:spcBef>
              <a:spcAft>
                <a:spcPts val="0"/>
              </a:spcAft>
              <a:buClrTx/>
              <a:buSzTx/>
              <a:buFontTx/>
              <a:defRPr/>
            </a:pPr>
            <a:r>
              <a:rPr kumimoji="0" lang="en-US" sz="4800" b="1"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rPr>
              <a:t>Data Mining</a:t>
            </a:r>
            <a:endParaRPr kumimoji="0" lang="en-US" sz="4800" b="1"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3" name="文本框 19"/>
          <p:cNvSpPr txBox="1"/>
          <p:nvPr/>
        </p:nvSpPr>
        <p:spPr>
          <a:xfrm>
            <a:off x="970598" y="3377565"/>
            <a:ext cx="5939155" cy="386080"/>
          </a:xfrm>
          <a:prstGeom prst="rect">
            <a:avLst/>
          </a:prstGeom>
          <a:noFill/>
        </p:spPr>
        <p:txBody>
          <a:bodyPr wrap="none" rtlCol="0">
            <a:spAutoFit/>
          </a:bodyPr>
          <a:p>
            <a:pPr marR="0" algn="dist" defTabSz="685800" eaLnBrk="1" fontAlgn="auto" hangingPunct="1">
              <a:lnSpc>
                <a:spcPct val="120000"/>
              </a:lnSpc>
              <a:spcBef>
                <a:spcPts val="0"/>
              </a:spcBef>
              <a:spcAft>
                <a:spcPts val="0"/>
              </a:spcAft>
              <a:buClrTx/>
              <a:buSzTx/>
              <a:buFontTx/>
              <a:defRPr/>
            </a:pPr>
            <a:r>
              <a:rPr kumimoji="0" lang="en-US" altLang="en-US" sz="1600" b="1"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rPr>
              <a:t>Handwritten digital picture data processing and recognition</a:t>
            </a:r>
            <a:endParaRPr kumimoji="0" lang="en-US" altLang="en-US" sz="1600" b="1"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8" name="Text Box 7"/>
          <p:cNvSpPr txBox="1"/>
          <p:nvPr/>
        </p:nvSpPr>
        <p:spPr>
          <a:xfrm>
            <a:off x="970915" y="5087938"/>
            <a:ext cx="5080000" cy="398780"/>
          </a:xfrm>
          <a:prstGeom prst="rect">
            <a:avLst/>
          </a:prstGeom>
        </p:spPr>
        <p:txBody>
          <a:bodyPr>
            <a:spAutoFit/>
          </a:bodyPr>
          <a:p>
            <a:pPr marL="0" indent="0" algn="just" defTabSz="266700">
              <a:spcBef>
                <a:spcPct val="0"/>
              </a:spcBef>
              <a:spcAft>
                <a:spcPct val="0"/>
              </a:spcAft>
            </a:pPr>
            <a:r>
              <a:rPr lang="en-US" altLang="zh-CN" sz="2000" b="1">
                <a:solidFill>
                  <a:schemeClr val="bg1"/>
                </a:solidFill>
                <a:latin typeface="SimSun" panose="02010600030101010101" pitchFamily="2" charset="-122"/>
                <a:ea typeface="SimSun" panose="02010600030101010101" pitchFamily="2" charset="-122"/>
              </a:rPr>
              <a:t>22 / 11 / 2024</a:t>
            </a:r>
            <a:endParaRPr lang="en-US" altLang="zh-CN" sz="2000" b="1">
              <a:solidFill>
                <a:schemeClr val="bg1"/>
              </a:solidFill>
              <a:latin typeface="SimSun" panose="02010600030101010101" pitchFamily="2" charset="-122"/>
              <a:ea typeface="SimSun" panose="02010600030101010101" pitchFamily="2" charset="-122"/>
            </a:endParaRPr>
          </a:p>
        </p:txBody>
      </p:sp>
      <p:sp>
        <p:nvSpPr>
          <p:cNvPr id="10" name="文本框 19"/>
          <p:cNvSpPr txBox="1"/>
          <p:nvPr/>
        </p:nvSpPr>
        <p:spPr>
          <a:xfrm>
            <a:off x="970915" y="4232910"/>
            <a:ext cx="1921510" cy="386080"/>
          </a:xfrm>
          <a:prstGeom prst="rect">
            <a:avLst/>
          </a:prstGeom>
          <a:noFill/>
        </p:spPr>
        <p:txBody>
          <a:bodyPr wrap="none" rtlCol="0">
            <a:spAutoFit/>
          </a:bodyPr>
          <a:p>
            <a:pPr marR="0" algn="dist" defTabSz="685800" eaLnBrk="1" fontAlgn="auto" hangingPunct="1">
              <a:lnSpc>
                <a:spcPct val="120000"/>
              </a:lnSpc>
              <a:spcBef>
                <a:spcPts val="0"/>
              </a:spcBef>
              <a:spcAft>
                <a:spcPts val="0"/>
              </a:spcAft>
              <a:buClrTx/>
              <a:buSzTx/>
              <a:buFontTx/>
              <a:defRPr/>
            </a:pPr>
            <a:r>
              <a:rPr kumimoji="0" lang="en-US" sz="1600" b="1"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rPr>
              <a:t>Mohamed Ibrahim</a:t>
            </a:r>
            <a:endParaRPr kumimoji="0" lang="en-US" sz="1600" b="1"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4" name="Picture 3" descr="Figure_1"/>
          <p:cNvPicPr>
            <a:picLocks noChangeAspect="1"/>
          </p:cNvPicPr>
          <p:nvPr/>
        </p:nvPicPr>
        <p:blipFill>
          <a:blip r:embed="rId1"/>
          <a:stretch>
            <a:fillRect/>
          </a:stretch>
        </p:blipFill>
        <p:spPr>
          <a:xfrm>
            <a:off x="149860" y="97155"/>
            <a:ext cx="5852160" cy="4389120"/>
          </a:xfrm>
          <a:prstGeom prst="rect">
            <a:avLst/>
          </a:prstGeom>
        </p:spPr>
      </p:pic>
      <p:sp>
        <p:nvSpPr>
          <p:cNvPr id="5" name="Text Box 4"/>
          <p:cNvSpPr txBox="1"/>
          <p:nvPr/>
        </p:nvSpPr>
        <p:spPr>
          <a:xfrm>
            <a:off x="6506210" y="232410"/>
            <a:ext cx="4064000" cy="583565"/>
          </a:xfrm>
          <a:prstGeom prst="rect">
            <a:avLst/>
          </a:prstGeom>
          <a:noFill/>
        </p:spPr>
        <p:txBody>
          <a:bodyPr wrap="square" rtlCol="0">
            <a:spAutoFit/>
          </a:bodyPr>
          <a:p>
            <a:r>
              <a:rPr lang="en-US" altLang="en-US" sz="3200" b="1">
                <a:solidFill>
                  <a:schemeClr val="bg1"/>
                </a:solidFill>
              </a:rPr>
              <a:t>Blue Line</a:t>
            </a:r>
            <a:endParaRPr lang="en-US" altLang="en-US" sz="3200" b="1">
              <a:solidFill>
                <a:schemeClr val="bg1"/>
              </a:solidFill>
            </a:endParaRPr>
          </a:p>
        </p:txBody>
      </p:sp>
      <p:sp>
        <p:nvSpPr>
          <p:cNvPr id="6" name="Text Box 5"/>
          <p:cNvSpPr txBox="1"/>
          <p:nvPr/>
        </p:nvSpPr>
        <p:spPr>
          <a:xfrm>
            <a:off x="7339965" y="1084580"/>
            <a:ext cx="4064000" cy="1938020"/>
          </a:xfrm>
          <a:prstGeom prst="rect">
            <a:avLst/>
          </a:prstGeom>
          <a:noFill/>
        </p:spPr>
        <p:txBody>
          <a:bodyPr wrap="square" rtlCol="0">
            <a:spAutoFit/>
          </a:bodyPr>
          <a:p>
            <a:pPr>
              <a:lnSpc>
                <a:spcPct val="150000"/>
              </a:lnSpc>
            </a:pPr>
            <a:r>
              <a:rPr lang="en-US" altLang="en-US" sz="2000">
                <a:solidFill>
                  <a:schemeClr val="bg1"/>
                </a:solidFill>
              </a:rPr>
              <a:t>this to Indicates the training accuracy, which steadily increases as the model learns from the training data.</a:t>
            </a:r>
            <a:endParaRPr lang="en-US" altLang="en-US" sz="2000">
              <a:solidFill>
                <a:schemeClr val="bg1"/>
              </a:solidFill>
            </a:endParaRPr>
          </a:p>
        </p:txBody>
      </p:sp>
      <p:sp>
        <p:nvSpPr>
          <p:cNvPr id="7" name="Text Box 6"/>
          <p:cNvSpPr txBox="1"/>
          <p:nvPr/>
        </p:nvSpPr>
        <p:spPr>
          <a:xfrm>
            <a:off x="6506210" y="3291205"/>
            <a:ext cx="4064000" cy="583565"/>
          </a:xfrm>
          <a:prstGeom prst="rect">
            <a:avLst/>
          </a:prstGeom>
          <a:noFill/>
        </p:spPr>
        <p:txBody>
          <a:bodyPr wrap="square" rtlCol="0">
            <a:spAutoFit/>
          </a:bodyPr>
          <a:p>
            <a:r>
              <a:rPr lang="en-US" altLang="en-US" sz="3200" b="1">
                <a:solidFill>
                  <a:schemeClr val="bg1"/>
                </a:solidFill>
              </a:rPr>
              <a:t>Orange Line:</a:t>
            </a:r>
            <a:endParaRPr lang="en-US" altLang="en-US" sz="3200" b="1">
              <a:solidFill>
                <a:schemeClr val="bg1"/>
              </a:solidFill>
            </a:endParaRPr>
          </a:p>
        </p:txBody>
      </p:sp>
      <p:sp>
        <p:nvSpPr>
          <p:cNvPr id="8" name="Text Box 7"/>
          <p:cNvSpPr txBox="1"/>
          <p:nvPr/>
        </p:nvSpPr>
        <p:spPr>
          <a:xfrm>
            <a:off x="7339965" y="4048760"/>
            <a:ext cx="4064000" cy="1938020"/>
          </a:xfrm>
          <a:prstGeom prst="rect">
            <a:avLst/>
          </a:prstGeom>
          <a:noFill/>
        </p:spPr>
        <p:txBody>
          <a:bodyPr wrap="square" rtlCol="0">
            <a:spAutoFit/>
          </a:bodyPr>
          <a:p>
            <a:pPr>
              <a:lnSpc>
                <a:spcPct val="150000"/>
              </a:lnSpc>
            </a:pPr>
            <a:r>
              <a:rPr lang="en-US" altLang="en-US" sz="2000">
                <a:solidFill>
                  <a:schemeClr val="bg1"/>
                </a:solidFill>
              </a:rPr>
              <a:t>Represents validation accuracy, which shows how well the model performs on unseen validation data during training.</a:t>
            </a:r>
            <a:endParaRPr lang="en-US" altLang="en-US" sz="2000">
              <a:solidFill>
                <a:schemeClr val="bg1"/>
              </a:solidFill>
            </a:endParaRPr>
          </a:p>
        </p:txBody>
      </p:sp>
      <p:sp>
        <p:nvSpPr>
          <p:cNvPr id="11" name="Text Box 10"/>
          <p:cNvSpPr txBox="1"/>
          <p:nvPr/>
        </p:nvSpPr>
        <p:spPr>
          <a:xfrm>
            <a:off x="1299845" y="5064760"/>
            <a:ext cx="5205730" cy="1198880"/>
          </a:xfrm>
          <a:prstGeom prst="rect">
            <a:avLst/>
          </a:prstGeom>
          <a:noFill/>
        </p:spPr>
        <p:txBody>
          <a:bodyPr wrap="square" rtlCol="0">
            <a:spAutoFit/>
          </a:bodyPr>
          <a:p>
            <a:pPr>
              <a:lnSpc>
                <a:spcPct val="100000"/>
              </a:lnSpc>
            </a:pPr>
            <a:r>
              <a:rPr lang="en-US" altLang="en-US" sz="2400">
                <a:solidFill>
                  <a:schemeClr val="bg1"/>
                </a:solidFill>
                <a:latin typeface="Bahnschrift SemiBold" panose="020B0502040204020203" charset="0"/>
                <a:cs typeface="Bahnschrift SemiBold" panose="020B0502040204020203" charset="0"/>
              </a:rPr>
              <a:t> Training Accuracy : The model achieves near-perfect accuracy (close to 99%)</a:t>
            </a:r>
            <a:endParaRPr lang="en-US" altLang="en-US" sz="2400">
              <a:solidFill>
                <a:schemeClr val="bg1"/>
              </a:solidFill>
              <a:latin typeface="Bahnschrift SemiBold" panose="020B0502040204020203" charset="0"/>
              <a:cs typeface="Bahnschrift SemiBold" panose="020B0502040204020203" charset="0"/>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 name="Text Box 2"/>
          <p:cNvSpPr txBox="1"/>
          <p:nvPr/>
        </p:nvSpPr>
        <p:spPr>
          <a:xfrm>
            <a:off x="647065" y="328930"/>
            <a:ext cx="4064000" cy="460375"/>
          </a:xfrm>
          <a:prstGeom prst="rect">
            <a:avLst/>
          </a:prstGeom>
          <a:noFill/>
        </p:spPr>
        <p:txBody>
          <a:bodyPr wrap="square" rtlCol="0">
            <a:spAutoFit/>
          </a:bodyPr>
          <a:p>
            <a:r>
              <a:rPr lang="en-US" sz="2400">
                <a:solidFill>
                  <a:schemeClr val="bg1"/>
                </a:solidFill>
              </a:rPr>
              <a:t>how to using this model</a:t>
            </a:r>
            <a:endParaRPr lang="en-US" sz="2400">
              <a:solidFill>
                <a:schemeClr val="bg1"/>
              </a:solidFill>
            </a:endParaRPr>
          </a:p>
        </p:txBody>
      </p:sp>
      <p:pic>
        <p:nvPicPr>
          <p:cNvPr id="4" name="Picture 3" descr="cows2de"/>
          <p:cNvPicPr>
            <a:picLocks noChangeAspect="1"/>
          </p:cNvPicPr>
          <p:nvPr/>
        </p:nvPicPr>
        <p:blipFill>
          <a:blip r:embed="rId1"/>
          <a:stretch>
            <a:fillRect/>
          </a:stretch>
        </p:blipFill>
        <p:spPr>
          <a:xfrm>
            <a:off x="647065" y="1986280"/>
            <a:ext cx="5449570" cy="4311015"/>
          </a:xfrm>
          <a:prstGeom prst="rect">
            <a:avLst/>
          </a:prstGeom>
        </p:spPr>
      </p:pic>
      <p:pic>
        <p:nvPicPr>
          <p:cNvPr id="2" name="Picture 1" descr="cowsde"/>
          <p:cNvPicPr>
            <a:picLocks noChangeAspect="1"/>
          </p:cNvPicPr>
          <p:nvPr/>
        </p:nvPicPr>
        <p:blipFill>
          <a:blip r:embed="rId2"/>
          <a:stretch>
            <a:fillRect/>
          </a:stretch>
        </p:blipFill>
        <p:spPr>
          <a:xfrm>
            <a:off x="6463665" y="1986280"/>
            <a:ext cx="5455920" cy="43116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 name="Text Box 1"/>
          <p:cNvSpPr txBox="1"/>
          <p:nvPr/>
        </p:nvSpPr>
        <p:spPr>
          <a:xfrm>
            <a:off x="647065" y="200025"/>
            <a:ext cx="4064000" cy="368300"/>
          </a:xfrm>
          <a:prstGeom prst="rect">
            <a:avLst/>
          </a:prstGeom>
          <a:noFill/>
        </p:spPr>
        <p:txBody>
          <a:bodyPr wrap="square" rtlCol="0">
            <a:spAutoFit/>
          </a:bodyPr>
          <a:p>
            <a:r>
              <a:rPr lang="en-US" b="1">
                <a:solidFill>
                  <a:schemeClr val="bg1"/>
                </a:solidFill>
                <a:sym typeface="+mn-ea"/>
              </a:rPr>
              <a:t>Results</a:t>
            </a:r>
            <a:endParaRPr lang="en-US"/>
          </a:p>
        </p:txBody>
      </p:sp>
      <p:pic>
        <p:nvPicPr>
          <p:cNvPr id="4" name="Picture 3"/>
          <p:cNvPicPr>
            <a:picLocks noChangeAspect="1"/>
          </p:cNvPicPr>
          <p:nvPr/>
        </p:nvPicPr>
        <p:blipFill>
          <a:blip r:embed="rId1"/>
          <a:stretch>
            <a:fillRect/>
          </a:stretch>
        </p:blipFill>
        <p:spPr>
          <a:xfrm>
            <a:off x="3355340" y="340360"/>
            <a:ext cx="8703945" cy="5520690"/>
          </a:xfrm>
          <a:prstGeom prst="rect">
            <a:avLst/>
          </a:prstGeom>
        </p:spPr>
      </p:pic>
      <p:pic>
        <p:nvPicPr>
          <p:cNvPr id="5" name="Picture 4"/>
          <p:cNvPicPr>
            <a:picLocks noChangeAspect="1"/>
          </p:cNvPicPr>
          <p:nvPr/>
        </p:nvPicPr>
        <p:blipFill>
          <a:blip r:embed="rId2"/>
          <a:stretch>
            <a:fillRect/>
          </a:stretch>
        </p:blipFill>
        <p:spPr>
          <a:xfrm>
            <a:off x="136525" y="1307465"/>
            <a:ext cx="3063240" cy="28384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1145567" y="1880346"/>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982380" y="2675046"/>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552449" y="119381"/>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9066050" y="4072045"/>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pic>
        <p:nvPicPr>
          <p:cNvPr id="3" name="Picture 2"/>
          <p:cNvPicPr>
            <a:picLocks noChangeAspect="1"/>
          </p:cNvPicPr>
          <p:nvPr/>
        </p:nvPicPr>
        <p:blipFill>
          <a:blip r:embed="rId1"/>
          <a:stretch>
            <a:fillRect/>
          </a:stretch>
        </p:blipFill>
        <p:spPr>
          <a:xfrm>
            <a:off x="708660" y="268605"/>
            <a:ext cx="3236595" cy="2802255"/>
          </a:xfrm>
          <a:prstGeom prst="rect">
            <a:avLst/>
          </a:prstGeom>
        </p:spPr>
      </p:pic>
      <p:pic>
        <p:nvPicPr>
          <p:cNvPr id="4" name="Picture 3"/>
          <p:cNvPicPr>
            <a:picLocks noChangeAspect="1"/>
          </p:cNvPicPr>
          <p:nvPr/>
        </p:nvPicPr>
        <p:blipFill>
          <a:blip r:embed="rId2"/>
          <a:stretch>
            <a:fillRect/>
          </a:stretch>
        </p:blipFill>
        <p:spPr>
          <a:xfrm>
            <a:off x="4257675" y="374015"/>
            <a:ext cx="2680335" cy="2592070"/>
          </a:xfrm>
          <a:prstGeom prst="rect">
            <a:avLst/>
          </a:prstGeom>
        </p:spPr>
      </p:pic>
      <p:pic>
        <p:nvPicPr>
          <p:cNvPr id="5" name="Picture 4"/>
          <p:cNvPicPr>
            <a:picLocks noChangeAspect="1"/>
          </p:cNvPicPr>
          <p:nvPr/>
        </p:nvPicPr>
        <p:blipFill>
          <a:blip r:embed="rId3"/>
          <a:stretch>
            <a:fillRect/>
          </a:stretch>
        </p:blipFill>
        <p:spPr>
          <a:xfrm>
            <a:off x="7083425" y="374015"/>
            <a:ext cx="3063240" cy="2838450"/>
          </a:xfrm>
          <a:prstGeom prst="rect">
            <a:avLst/>
          </a:prstGeom>
        </p:spPr>
      </p:pic>
      <p:pic>
        <p:nvPicPr>
          <p:cNvPr id="6" name="Picture 5"/>
          <p:cNvPicPr>
            <a:picLocks noChangeAspect="1"/>
          </p:cNvPicPr>
          <p:nvPr/>
        </p:nvPicPr>
        <p:blipFill>
          <a:blip r:embed="rId4"/>
          <a:stretch>
            <a:fillRect/>
          </a:stretch>
        </p:blipFill>
        <p:spPr>
          <a:xfrm>
            <a:off x="708660" y="3709035"/>
            <a:ext cx="2948305" cy="2672080"/>
          </a:xfrm>
          <a:prstGeom prst="rect">
            <a:avLst/>
          </a:prstGeom>
        </p:spPr>
      </p:pic>
      <p:pic>
        <p:nvPicPr>
          <p:cNvPr id="7" name="Picture 6"/>
          <p:cNvPicPr>
            <a:picLocks noChangeAspect="1"/>
          </p:cNvPicPr>
          <p:nvPr/>
        </p:nvPicPr>
        <p:blipFill>
          <a:blip r:embed="rId5"/>
          <a:stretch>
            <a:fillRect/>
          </a:stretch>
        </p:blipFill>
        <p:spPr>
          <a:xfrm>
            <a:off x="3945255" y="3456940"/>
            <a:ext cx="3327400" cy="3070225"/>
          </a:xfrm>
          <a:prstGeom prst="rect">
            <a:avLst/>
          </a:prstGeom>
        </p:spPr>
      </p:pic>
      <p:pic>
        <p:nvPicPr>
          <p:cNvPr id="8" name="Picture 7"/>
          <p:cNvPicPr>
            <a:picLocks noChangeAspect="1"/>
          </p:cNvPicPr>
          <p:nvPr/>
        </p:nvPicPr>
        <p:blipFill>
          <a:blip r:embed="rId6"/>
          <a:stretch>
            <a:fillRect/>
          </a:stretch>
        </p:blipFill>
        <p:spPr>
          <a:xfrm>
            <a:off x="7633970" y="3609975"/>
            <a:ext cx="3459480" cy="30111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 name="Text Box 1"/>
          <p:cNvSpPr txBox="1"/>
          <p:nvPr/>
        </p:nvSpPr>
        <p:spPr>
          <a:xfrm>
            <a:off x="741680" y="196850"/>
            <a:ext cx="5122545" cy="583565"/>
          </a:xfrm>
          <a:prstGeom prst="rect">
            <a:avLst/>
          </a:prstGeom>
          <a:noFill/>
        </p:spPr>
        <p:txBody>
          <a:bodyPr wrap="square" rtlCol="0">
            <a:spAutoFit/>
          </a:bodyPr>
          <a:p>
            <a:r>
              <a:rPr lang="en-US" sz="3200">
                <a:solidFill>
                  <a:schemeClr val="bg1"/>
                </a:solidFill>
                <a:sym typeface="+mn-ea"/>
              </a:rPr>
              <a:t>Challenges</a:t>
            </a:r>
            <a:endParaRPr lang="en-US" sz="3200">
              <a:solidFill>
                <a:schemeClr val="bg1"/>
              </a:solidFill>
              <a:sym typeface="+mn-ea"/>
            </a:endParaRPr>
          </a:p>
        </p:txBody>
      </p:sp>
      <p:pic>
        <p:nvPicPr>
          <p:cNvPr id="11" name="Picture 10"/>
          <p:cNvPicPr>
            <a:picLocks noChangeAspect="1"/>
          </p:cNvPicPr>
          <p:nvPr/>
        </p:nvPicPr>
        <p:blipFill>
          <a:blip r:embed="rId1"/>
          <a:stretch>
            <a:fillRect/>
          </a:stretch>
        </p:blipFill>
        <p:spPr>
          <a:xfrm>
            <a:off x="8496935" y="1062355"/>
            <a:ext cx="3149600" cy="1740535"/>
          </a:xfrm>
          <a:prstGeom prst="rect">
            <a:avLst/>
          </a:prstGeom>
        </p:spPr>
      </p:pic>
      <p:sp>
        <p:nvSpPr>
          <p:cNvPr id="3" name="Text Box 2"/>
          <p:cNvSpPr txBox="1"/>
          <p:nvPr/>
        </p:nvSpPr>
        <p:spPr>
          <a:xfrm>
            <a:off x="1535430" y="1863090"/>
            <a:ext cx="6199505" cy="1630045"/>
          </a:xfrm>
          <a:prstGeom prst="rect">
            <a:avLst/>
          </a:prstGeom>
          <a:noFill/>
        </p:spPr>
        <p:txBody>
          <a:bodyPr wrap="square" rtlCol="0">
            <a:spAutoFit/>
          </a:bodyPr>
          <a:p>
            <a:r>
              <a:rPr lang="en-US" sz="2000" b="1">
                <a:solidFill>
                  <a:schemeClr val="bg1"/>
                </a:solidFill>
                <a:sym typeface="+mn-ea"/>
              </a:rPr>
              <a:t>There was a library called PyTorch, but after searching and checking carefully, I found that this library is the best solution, and even the fastest.</a:t>
            </a:r>
            <a:endParaRPr lang="en-US" sz="2000" b="1">
              <a:solidFill>
                <a:schemeClr val="bg1"/>
              </a:solidFill>
            </a:endParaRPr>
          </a:p>
          <a:p>
            <a:endParaRPr lang="en-US" sz="2000" b="1">
              <a:solidFill>
                <a:schemeClr val="bg1"/>
              </a:solidFill>
            </a:endParaRPr>
          </a:p>
        </p:txBody>
      </p:sp>
      <p:pic>
        <p:nvPicPr>
          <p:cNvPr id="4" name="Picture 3" descr="download"/>
          <p:cNvPicPr>
            <a:picLocks noChangeAspect="1"/>
          </p:cNvPicPr>
          <p:nvPr/>
        </p:nvPicPr>
        <p:blipFill>
          <a:blip r:embed="rId2"/>
          <a:stretch>
            <a:fillRect/>
          </a:stretch>
        </p:blipFill>
        <p:spPr>
          <a:xfrm>
            <a:off x="8927465" y="4507865"/>
            <a:ext cx="2914650" cy="1571625"/>
          </a:xfrm>
          <a:prstGeom prst="rect">
            <a:avLst/>
          </a:prstGeom>
        </p:spPr>
      </p:pic>
      <p:sp>
        <p:nvSpPr>
          <p:cNvPr id="5" name="Text Box 4"/>
          <p:cNvSpPr txBox="1"/>
          <p:nvPr/>
        </p:nvSpPr>
        <p:spPr>
          <a:xfrm>
            <a:off x="741680" y="3822065"/>
            <a:ext cx="4064000" cy="460375"/>
          </a:xfrm>
          <a:prstGeom prst="rect">
            <a:avLst/>
          </a:prstGeom>
          <a:noFill/>
        </p:spPr>
        <p:txBody>
          <a:bodyPr wrap="square" rtlCol="0">
            <a:spAutoFit/>
          </a:bodyPr>
          <a:p>
            <a:r>
              <a:rPr lang="en-US" altLang="en-US" sz="2400" b="1">
                <a:solidFill>
                  <a:schemeClr val="bg1"/>
                </a:solidFill>
              </a:rPr>
              <a:t>scikit-learn</a:t>
            </a:r>
            <a:endParaRPr lang="en-US" altLang="en-US" sz="2400" b="1">
              <a:solidFill>
                <a:schemeClr val="bg1"/>
              </a:solidFill>
            </a:endParaRPr>
          </a:p>
        </p:txBody>
      </p:sp>
      <p:sp>
        <p:nvSpPr>
          <p:cNvPr id="6" name="Text Box 5"/>
          <p:cNvSpPr txBox="1"/>
          <p:nvPr/>
        </p:nvSpPr>
        <p:spPr>
          <a:xfrm>
            <a:off x="975995" y="1162685"/>
            <a:ext cx="4064000" cy="460375"/>
          </a:xfrm>
          <a:prstGeom prst="rect">
            <a:avLst/>
          </a:prstGeom>
          <a:noFill/>
        </p:spPr>
        <p:txBody>
          <a:bodyPr wrap="square" rtlCol="0">
            <a:spAutoFit/>
          </a:bodyPr>
          <a:p>
            <a:r>
              <a:rPr lang="en-US" sz="2400" b="1">
                <a:solidFill>
                  <a:schemeClr val="bg1"/>
                </a:solidFill>
                <a:sym typeface="+mn-ea"/>
              </a:rPr>
              <a:t>PyTorch</a:t>
            </a:r>
            <a:endParaRPr lang="en-US" altLang="en-US" sz="2400">
              <a:solidFill>
                <a:schemeClr val="bg1"/>
              </a:solidFill>
            </a:endParaRPr>
          </a:p>
        </p:txBody>
      </p:sp>
      <p:sp>
        <p:nvSpPr>
          <p:cNvPr id="7" name="Text Box 6"/>
          <p:cNvSpPr txBox="1"/>
          <p:nvPr/>
        </p:nvSpPr>
        <p:spPr>
          <a:xfrm>
            <a:off x="901065" y="4575810"/>
            <a:ext cx="6915150" cy="1938020"/>
          </a:xfrm>
          <a:prstGeom prst="rect">
            <a:avLst/>
          </a:prstGeom>
          <a:noFill/>
        </p:spPr>
        <p:txBody>
          <a:bodyPr wrap="square" rtlCol="0">
            <a:spAutoFit/>
          </a:bodyPr>
          <a:p>
            <a:r>
              <a:rPr lang="en-US" altLang="en-US" sz="2000" b="1">
                <a:solidFill>
                  <a:schemeClr val="bg1"/>
                </a:solidFill>
              </a:rPr>
              <a:t>While scikit-learn is a fantastic library for traditional machine learning, it is not optimized for deep learning tasks. It does not provide the flexibility and scalability needed for complex neural network architectures like Convolutional Neural Networks (CNNs), which are crucial for image recognition tasks.</a:t>
            </a:r>
            <a:endParaRPr lang="en-US" altLang="en-US" sz="2000"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 name="Text Box 1"/>
          <p:cNvSpPr txBox="1"/>
          <p:nvPr/>
        </p:nvSpPr>
        <p:spPr>
          <a:xfrm>
            <a:off x="1464945" y="1417955"/>
            <a:ext cx="9765665" cy="3784600"/>
          </a:xfrm>
          <a:prstGeom prst="rect">
            <a:avLst/>
          </a:prstGeom>
          <a:noFill/>
        </p:spPr>
        <p:txBody>
          <a:bodyPr wrap="square" rtlCol="0">
            <a:spAutoFit/>
          </a:bodyPr>
          <a:p>
            <a:r>
              <a:rPr lang="en-US" altLang="en-US" sz="4800" b="1">
                <a:solidFill>
                  <a:schemeClr val="bg1"/>
                </a:solidFill>
              </a:rPr>
              <a:t>After all the effort and fatigue, this model can be used to determine the categories of images, whether from 0 to 9.</a:t>
            </a:r>
            <a:endParaRPr lang="en-US" altLang="en-US" sz="4800" b="1">
              <a:solidFill>
                <a:schemeClr val="bg1"/>
              </a:solidFill>
            </a:endParaRPr>
          </a:p>
          <a:p>
            <a:endParaRPr lang="en-US" altLang="en-US" sz="4800"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4892" y="1739376"/>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 name="Text Box 1"/>
          <p:cNvSpPr txBox="1"/>
          <p:nvPr/>
        </p:nvSpPr>
        <p:spPr>
          <a:xfrm>
            <a:off x="830580" y="1367790"/>
            <a:ext cx="10584815" cy="4624705"/>
          </a:xfrm>
          <a:prstGeom prst="rect">
            <a:avLst/>
          </a:prstGeom>
          <a:noFill/>
        </p:spPr>
        <p:txBody>
          <a:bodyPr wrap="square" rtlCol="0">
            <a:noAutofit/>
          </a:bodyPr>
          <a:p>
            <a:pPr marL="342900" indent="-342900">
              <a:lnSpc>
                <a:spcPct val="150000"/>
              </a:lnSpc>
              <a:buFont typeface="Arial" panose="020B0604020202020204" pitchFamily="34" charset="0"/>
              <a:buChar char="•"/>
            </a:pPr>
            <a:r>
              <a:rPr lang="en-US" sz="2000">
                <a:solidFill>
                  <a:schemeClr val="bg1"/>
                </a:solidFill>
                <a:sym typeface="+mn-ea"/>
              </a:rPr>
              <a:t>https://en.wikipedia.org/wiki/Data_mining</a:t>
            </a:r>
            <a:endParaRPr lang="en-US" altLang="en-US" sz="2000">
              <a:solidFill>
                <a:schemeClr val="bg1"/>
              </a:solidFill>
            </a:endParaRPr>
          </a:p>
          <a:p>
            <a:pPr marL="342900" indent="-342900">
              <a:lnSpc>
                <a:spcPct val="150000"/>
              </a:lnSpc>
              <a:buFont typeface="Arial" panose="020B0604020202020204" pitchFamily="34" charset="0"/>
              <a:buChar char="•"/>
            </a:pPr>
            <a:r>
              <a:rPr lang="en-US" altLang="en-US" sz="2000">
                <a:solidFill>
                  <a:schemeClr val="bg1"/>
                </a:solidFill>
              </a:rPr>
              <a:t>https://www.kaggle.com/datasets/sagyamthapa/handwritten-math-symbols?select=dataset</a:t>
            </a:r>
            <a:endParaRPr lang="en-US" altLang="en-US" sz="2000">
              <a:solidFill>
                <a:schemeClr val="bg1"/>
              </a:solidFill>
            </a:endParaRPr>
          </a:p>
          <a:p>
            <a:pPr marL="342900" indent="-342900">
              <a:lnSpc>
                <a:spcPct val="150000"/>
              </a:lnSpc>
              <a:buFont typeface="Arial" panose="020B0604020202020204" pitchFamily="34" charset="0"/>
              <a:buChar char="•"/>
            </a:pPr>
            <a:r>
              <a:rPr lang="en-US" sz="2000">
                <a:solidFill>
                  <a:schemeClr val="bg1"/>
                </a:solidFill>
                <a:sym typeface="+mn-ea"/>
              </a:rPr>
              <a:t>https://www.techtarget.com/searchbusinessanalytics/definition/data-mining111t6</a:t>
            </a:r>
            <a:endParaRPr lang="en-US" sz="2000">
              <a:solidFill>
                <a:schemeClr val="bg1"/>
              </a:solidFill>
            </a:endParaRPr>
          </a:p>
          <a:p>
            <a:pPr marL="342900" indent="-342900">
              <a:lnSpc>
                <a:spcPct val="150000"/>
              </a:lnSpc>
              <a:buFont typeface="Arial" panose="020B0604020202020204" pitchFamily="34" charset="0"/>
              <a:buChar char="•"/>
            </a:pPr>
            <a:r>
              <a:rPr lang="en-US" sz="2000">
                <a:solidFill>
                  <a:schemeClr val="bg1"/>
                </a:solidFill>
                <a:sym typeface="+mn-ea"/>
              </a:rPr>
              <a:t>https://opencv.org/blog/pytorch-vs-tensorflow/</a:t>
            </a:r>
            <a:endParaRPr lang="en-US" sz="2000">
              <a:solidFill>
                <a:schemeClr val="bg1"/>
              </a:solidFill>
            </a:endParaRPr>
          </a:p>
          <a:p>
            <a:pPr marL="342900" indent="-342900" algn="just">
              <a:lnSpc>
                <a:spcPct val="150000"/>
              </a:lnSpc>
              <a:buFont typeface="Arial" panose="020B0604020202020204" pitchFamily="34" charset="0"/>
              <a:buChar char="•"/>
            </a:pPr>
            <a:r>
              <a:rPr lang="en-US" sz="2000">
                <a:solidFill>
                  <a:schemeClr val="bg1"/>
                </a:solidFill>
                <a:sym typeface="+mn-ea"/>
              </a:rPr>
              <a:t>https://www.tensorflow.org/</a:t>
            </a:r>
            <a:endParaRPr lang="en-US" sz="2000">
              <a:solidFill>
                <a:schemeClr val="bg1"/>
              </a:solidFill>
              <a:sym typeface="+mn-ea"/>
            </a:endParaRPr>
          </a:p>
          <a:p>
            <a:pPr marL="342900" indent="-342900" algn="just">
              <a:lnSpc>
                <a:spcPct val="150000"/>
              </a:lnSpc>
              <a:buFont typeface="Arial" panose="020B0604020202020204" pitchFamily="34" charset="0"/>
              <a:buChar char="•"/>
            </a:pPr>
            <a:r>
              <a:rPr lang="en-US" altLang="en-US" sz="2000">
                <a:solidFill>
                  <a:schemeClr val="bg1"/>
                </a:solidFill>
              </a:rPr>
              <a:t>https://scikit-learn.org/stable/</a:t>
            </a:r>
            <a:endParaRPr lang="en-US" altLang="en-US" sz="2000">
              <a:solidFill>
                <a:schemeClr val="bg1"/>
              </a:solidFill>
            </a:endParaRPr>
          </a:p>
          <a:p>
            <a:pPr marL="342900" indent="-342900" algn="just">
              <a:lnSpc>
                <a:spcPct val="150000"/>
              </a:lnSpc>
              <a:buFont typeface="Arial" panose="020B0604020202020204" pitchFamily="34" charset="0"/>
              <a:buChar char="•"/>
            </a:pPr>
            <a:r>
              <a:rPr lang="en-US" sz="2000">
                <a:solidFill>
                  <a:schemeClr val="bg1"/>
                </a:solidFill>
                <a:sym typeface="+mn-ea"/>
              </a:rPr>
              <a:t>https://www.tensorflow.org/install</a:t>
            </a:r>
            <a:endParaRPr lang="en-US" sz="2000">
              <a:solidFill>
                <a:schemeClr val="bg1"/>
              </a:solidFill>
              <a:sym typeface="+mn-ea"/>
            </a:endParaRPr>
          </a:p>
          <a:p>
            <a:pPr marL="342900" indent="-342900" algn="just">
              <a:lnSpc>
                <a:spcPct val="150000"/>
              </a:lnSpc>
              <a:buFont typeface="Arial" panose="020B0604020202020204" pitchFamily="34" charset="0"/>
              <a:buChar char="•"/>
            </a:pPr>
            <a:r>
              <a:rPr lang="en-US" altLang="en-US" sz="2000">
                <a:solidFill>
                  <a:schemeClr val="bg1"/>
                </a:solidFill>
                <a:sym typeface="+mn-ea"/>
              </a:rPr>
              <a:t>https://www.kaggle.com/datasets/sagyamthapa/handwritten-math-symbols</a:t>
            </a:r>
            <a:endParaRPr lang="en-US" altLang="en-US" sz="2000">
              <a:solidFill>
                <a:schemeClr val="bg1"/>
              </a:solidFill>
              <a:sym typeface="+mn-ea"/>
            </a:endParaRPr>
          </a:p>
          <a:p>
            <a:pPr marL="342900" indent="-342900" algn="just">
              <a:lnSpc>
                <a:spcPct val="150000"/>
              </a:lnSpc>
              <a:buFont typeface="Arial" panose="020B0604020202020204" pitchFamily="34" charset="0"/>
              <a:buChar char="•"/>
            </a:pPr>
            <a:r>
              <a:rPr lang="en-US" altLang="en-US" sz="2000">
                <a:solidFill>
                  <a:schemeClr val="bg1"/>
                </a:solidFill>
                <a:sym typeface="+mn-ea"/>
              </a:rPr>
              <a:t>https://pytorch.org/tutorials/beginner/pytorch_with_examples.html</a:t>
            </a:r>
            <a:endParaRPr lang="en-US" altLang="en-US" sz="2000">
              <a:solidFill>
                <a:schemeClr val="bg1"/>
              </a:solidFill>
              <a:sym typeface="+mn-ea"/>
            </a:endParaRPr>
          </a:p>
          <a:p>
            <a:pPr marL="342900" indent="-342900" algn="just">
              <a:lnSpc>
                <a:spcPct val="150000"/>
              </a:lnSpc>
              <a:buFont typeface="Arial" panose="020B0604020202020204" pitchFamily="34" charset="0"/>
              <a:buChar char="•"/>
            </a:pPr>
            <a:r>
              <a:rPr lang="en-US" altLang="en-US" sz="2000">
                <a:solidFill>
                  <a:schemeClr val="bg1"/>
                </a:solidFill>
                <a:sym typeface="+mn-ea"/>
              </a:rPr>
              <a:t>https://pypi.org/project/torch/</a:t>
            </a:r>
            <a:endParaRPr lang="en-US" altLang="en-US" sz="2000">
              <a:solidFill>
                <a:schemeClr val="bg1"/>
              </a:solidFill>
              <a:sym typeface="+mn-ea"/>
            </a:endParaRPr>
          </a:p>
        </p:txBody>
      </p:sp>
      <p:sp>
        <p:nvSpPr>
          <p:cNvPr id="3" name="Text Box 2"/>
          <p:cNvSpPr txBox="1"/>
          <p:nvPr/>
        </p:nvSpPr>
        <p:spPr>
          <a:xfrm>
            <a:off x="1153160" y="514985"/>
            <a:ext cx="4064000" cy="953135"/>
          </a:xfrm>
          <a:prstGeom prst="rect">
            <a:avLst/>
          </a:prstGeom>
          <a:noFill/>
        </p:spPr>
        <p:txBody>
          <a:bodyPr wrap="square" rtlCol="0">
            <a:spAutoFit/>
          </a:bodyPr>
          <a:p>
            <a:r>
              <a:rPr lang="en-US" sz="2800">
                <a:solidFill>
                  <a:schemeClr val="bg1"/>
                </a:solidFill>
                <a:sym typeface="+mn-ea"/>
              </a:rPr>
              <a:t>References</a:t>
            </a:r>
            <a:endParaRPr lang="en-US" sz="2800">
              <a:solidFill>
                <a:schemeClr val="bg1"/>
              </a:solidFill>
            </a:endParaRPr>
          </a:p>
          <a:p>
            <a:endParaRPr lang="en-US" sz="28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9" name="文本框 18"/>
          <p:cNvSpPr txBox="1"/>
          <p:nvPr/>
        </p:nvSpPr>
        <p:spPr>
          <a:xfrm>
            <a:off x="3010535" y="4386580"/>
            <a:ext cx="3084195" cy="1343025"/>
          </a:xfrm>
          <a:prstGeom prst="rect">
            <a:avLst/>
          </a:prstGeom>
          <a:noFill/>
          <a:ln>
            <a:solidFill>
              <a:srgbClr val="7BE1D5"/>
            </a:solidFill>
          </a:ln>
        </p:spPr>
        <p:txBody>
          <a:bodyPr wrap="square" rtlCol="0" anchor="ctr">
            <a:noAutofit/>
          </a:bodyPr>
          <a:lstStyle/>
          <a:p>
            <a:pPr marR="0" algn="ctr" defTabSz="685800" eaLnBrk="1" fontAlgn="auto" hangingPunct="1">
              <a:spcBef>
                <a:spcPts val="0"/>
              </a:spcBef>
              <a:spcAft>
                <a:spcPts val="0"/>
              </a:spcAft>
              <a:buClrTx/>
              <a:buSzTx/>
              <a:buFontTx/>
              <a:defRPr/>
            </a:pPr>
            <a:r>
              <a:rPr kumimoji="0" lang="en-US" altLang="zh-CN" sz="4800" kern="1200" cap="none" spc="0" normalizeH="0" baseline="0" noProof="0" dirty="0" smtClean="0">
                <a:solidFill>
                  <a:srgbClr val="7BE1D5"/>
                </a:solidFill>
                <a:latin typeface="Arial" panose="020B0604020202020204" pitchFamily="34" charset="0"/>
                <a:ea typeface="Arial" panose="020B0604020202020204" pitchFamily="34" charset="0"/>
                <a:cs typeface="Arial" panose="020B0604020202020204" pitchFamily="34" charset="0"/>
              </a:rPr>
              <a:t>Thank you</a:t>
            </a:r>
            <a:endParaRPr kumimoji="0" lang="en-US" altLang="zh-CN" sz="4800" kern="1200" cap="none" spc="0" normalizeH="0" baseline="0" noProof="0" dirty="0" smtClean="0">
              <a:solidFill>
                <a:srgbClr val="7BE1D5"/>
              </a:solidFill>
              <a:latin typeface="Arial" panose="020B0604020202020204" pitchFamily="34" charset="0"/>
              <a:ea typeface="Arial" panose="020B0604020202020204" pitchFamily="34" charset="0"/>
              <a:cs typeface="Arial" panose="020B0604020202020204" pitchFamily="34" charset="0"/>
            </a:endParaRPr>
          </a:p>
        </p:txBody>
      </p:sp>
      <p:sp>
        <p:nvSpPr>
          <p:cNvPr id="20" name="文本框 19"/>
          <p:cNvSpPr txBox="1"/>
          <p:nvPr/>
        </p:nvSpPr>
        <p:spPr>
          <a:xfrm>
            <a:off x="2858453" y="2937510"/>
            <a:ext cx="1749425" cy="1111250"/>
          </a:xfrm>
          <a:prstGeom prst="rect">
            <a:avLst/>
          </a:prstGeom>
          <a:noFill/>
        </p:spPr>
        <p:txBody>
          <a:bodyPr wrap="none" rtlCol="0">
            <a:spAutoFit/>
          </a:bodyPr>
          <a:lstStyle/>
          <a:p>
            <a:pPr marR="0" algn="dist" defTabSz="685800" eaLnBrk="1" fontAlgn="auto" hangingPunct="1">
              <a:lnSpc>
                <a:spcPct val="120000"/>
              </a:lnSpc>
              <a:spcBef>
                <a:spcPts val="0"/>
              </a:spcBef>
              <a:spcAft>
                <a:spcPts val="0"/>
              </a:spcAft>
              <a:buClrTx/>
              <a:buSzTx/>
              <a:buFontTx/>
              <a:defRPr/>
            </a:pPr>
            <a:r>
              <a:rPr kumimoji="0" lang="en-US" altLang="zh-CN" sz="6000" kern="1200" cap="none" spc="0" normalizeH="0" baseline="0" noProof="0" dirty="0" smtClean="0">
                <a:solidFill>
                  <a:schemeClr val="bg1"/>
                </a:solidFill>
                <a:latin typeface="Arial" panose="020B0604020202020204" pitchFamily="34" charset="0"/>
                <a:ea typeface="Arial" panose="020B0604020202020204" pitchFamily="34" charset="0"/>
                <a:cs typeface="Arial" panose="020B0604020202020204" pitchFamily="34" charset="0"/>
              </a:rPr>
              <a:t>END</a:t>
            </a:r>
            <a:endParaRPr kumimoji="0" lang="en-US" altLang="zh-CN" sz="6000" kern="1200" cap="none" spc="0" normalizeH="0" baseline="0" noProof="0" dirty="0" smtClean="0">
              <a:solidFill>
                <a:schemeClr val="bg1"/>
              </a:solidFill>
              <a:latin typeface="Arial" panose="020B0604020202020204" pitchFamily="34" charset="0"/>
              <a:ea typeface="Arial" panose="020B0604020202020204" pitchFamily="34" charset="0"/>
              <a:cs typeface="Arial" panose="020B0604020202020204" pitchFamily="34" charset="0"/>
            </a:endParaRPr>
          </a:p>
        </p:txBody>
      </p:sp>
      <p:pic>
        <p:nvPicPr>
          <p:cNvPr id="3" name="Picture 2" descr="images-removebg-preview"/>
          <p:cNvPicPr>
            <a:picLocks noChangeAspect="1"/>
          </p:cNvPicPr>
          <p:nvPr/>
        </p:nvPicPr>
        <p:blipFill>
          <a:blip r:embed="rId1"/>
          <a:stretch>
            <a:fillRect/>
          </a:stretch>
        </p:blipFill>
        <p:spPr>
          <a:xfrm>
            <a:off x="9598025" y="212090"/>
            <a:ext cx="2133600" cy="21431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2" name="椭圆 11"/>
          <p:cNvSpPr/>
          <p:nvPr/>
        </p:nvSpPr>
        <p:spPr>
          <a:xfrm>
            <a:off x="6170509" y="920837"/>
            <a:ext cx="680785" cy="680785"/>
          </a:xfrm>
          <a:prstGeom prst="ellipse">
            <a:avLst/>
          </a:prstGeom>
          <a:gradFill flip="none" rotWithShape="1">
            <a:gsLst>
              <a:gs pos="0">
                <a:srgbClr val="C456FF"/>
              </a:gs>
              <a:gs pos="100000">
                <a:srgbClr val="DB96FF"/>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7" name="椭圆 206"/>
          <p:cNvSpPr/>
          <p:nvPr/>
        </p:nvSpPr>
        <p:spPr>
          <a:xfrm>
            <a:off x="6170509" y="2703861"/>
            <a:ext cx="680785" cy="680785"/>
          </a:xfrm>
          <a:prstGeom prst="ellipse">
            <a:avLst/>
          </a:prstGeom>
          <a:gradFill flip="none" rotWithShape="1">
            <a:gsLst>
              <a:gs pos="0">
                <a:srgbClr val="F9804B"/>
              </a:gs>
              <a:gs pos="100000">
                <a:srgbClr val="EE694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endParaRPr lang="zh-CN" altLang="en-US"/>
          </a:p>
        </p:txBody>
      </p:sp>
      <p:sp>
        <p:nvSpPr>
          <p:cNvPr id="208" name="椭圆 207"/>
          <p:cNvSpPr/>
          <p:nvPr/>
        </p:nvSpPr>
        <p:spPr>
          <a:xfrm>
            <a:off x="6170509" y="4237950"/>
            <a:ext cx="680785" cy="680785"/>
          </a:xfrm>
          <a:prstGeom prst="ellipse">
            <a:avLst/>
          </a:prstGeom>
          <a:gradFill flip="none" rotWithShape="1">
            <a:gsLst>
              <a:gs pos="0">
                <a:srgbClr val="C456FF"/>
              </a:gs>
              <a:gs pos="100000">
                <a:srgbClr val="DB96FF"/>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1" name="文本框 150"/>
          <p:cNvSpPr txBox="1"/>
          <p:nvPr/>
        </p:nvSpPr>
        <p:spPr>
          <a:xfrm>
            <a:off x="552279" y="252703"/>
            <a:ext cx="4621222" cy="768350"/>
          </a:xfrm>
          <a:prstGeom prst="rect">
            <a:avLst/>
          </a:prstGeom>
          <a:noFill/>
        </p:spPr>
        <p:txBody>
          <a:bodyPr wrap="square">
            <a:spAutoFit/>
          </a:bodyPr>
          <a:lstStyle/>
          <a:p>
            <a:pPr>
              <a:tabLst>
                <a:tab pos="1162050" algn="l"/>
              </a:tabLst>
            </a:pPr>
            <a:r>
              <a:rPr lang="en-US" sz="4400">
                <a:solidFill>
                  <a:schemeClr val="bg1"/>
                </a:solidFill>
                <a:sym typeface="+mn-ea"/>
              </a:rPr>
              <a:t>Introduction </a:t>
            </a:r>
            <a:endParaRPr lang="en-US" altLang="zh-CN" sz="4400" b="1" dirty="0">
              <a:solidFill>
                <a:schemeClr val="bg1"/>
              </a:solidFill>
              <a:latin typeface="+mj-lt"/>
              <a:sym typeface="+mn-ea"/>
            </a:endParaRPr>
          </a:p>
        </p:txBody>
      </p:sp>
      <p:sp>
        <p:nvSpPr>
          <p:cNvPr id="173" name="任意多边形: 形状 172"/>
          <p:cNvSpPr/>
          <p:nvPr/>
        </p:nvSpPr>
        <p:spPr>
          <a:xfrm rot="16200000">
            <a:off x="-991505" y="447567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8" name="任意多边形: 形状 177"/>
          <p:cNvSpPr/>
          <p:nvPr/>
        </p:nvSpPr>
        <p:spPr>
          <a:xfrm rot="8246892">
            <a:off x="8814911" y="-70720"/>
            <a:ext cx="2470204" cy="2912151"/>
          </a:xfrm>
          <a:custGeom>
            <a:avLst/>
            <a:gdLst>
              <a:gd name="connsiteX0" fmla="*/ 1021517 w 2470204"/>
              <a:gd name="connsiteY0" fmla="*/ 2912151 h 2912151"/>
              <a:gd name="connsiteX1" fmla="*/ 233347 w 2470204"/>
              <a:gd name="connsiteY1" fmla="*/ 2188614 h 2912151"/>
              <a:gd name="connsiteX2" fmla="*/ 209308 w 2470204"/>
              <a:gd name="connsiteY2" fmla="*/ 2158684 h 2912151"/>
              <a:gd name="connsiteX3" fmla="*/ 291598 w 2470204"/>
              <a:gd name="connsiteY3" fmla="*/ 761630 h 2912151"/>
              <a:gd name="connsiteX4" fmla="*/ 990771 w 2470204"/>
              <a:gd name="connsiteY4" fmla="*/ 0 h 2912151"/>
              <a:gd name="connsiteX5" fmla="*/ 1013937 w 2470204"/>
              <a:gd name="connsiteY5" fmla="*/ 0 h 2912151"/>
              <a:gd name="connsiteX6" fmla="*/ 1446986 w 2470204"/>
              <a:gd name="connsiteY6" fmla="*/ 65471 h 2912151"/>
              <a:gd name="connsiteX7" fmla="*/ 2470204 w 2470204"/>
              <a:gd name="connsiteY7" fmla="*/ 1456267 h 2912151"/>
              <a:gd name="connsiteX8" fmla="*/ 2470203 w 2470204"/>
              <a:gd name="connsiteY8" fmla="*/ 1456267 h 2912151"/>
              <a:gd name="connsiteX9" fmla="*/ 1162831 w 2470204"/>
              <a:gd name="connsiteY9" fmla="*/ 2905015 h 2912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0204" h="2912151">
                <a:moveTo>
                  <a:pt x="1021517" y="2912151"/>
                </a:moveTo>
                <a:lnTo>
                  <a:pt x="233347" y="2188614"/>
                </a:lnTo>
                <a:lnTo>
                  <a:pt x="209308" y="2158684"/>
                </a:lnTo>
                <a:cubicBezTo>
                  <a:pt x="-92575" y="1741395"/>
                  <a:pt x="-70270" y="1155824"/>
                  <a:pt x="291598" y="761630"/>
                </a:cubicBezTo>
                <a:lnTo>
                  <a:pt x="990771" y="0"/>
                </a:lnTo>
                <a:lnTo>
                  <a:pt x="1013937" y="0"/>
                </a:lnTo>
                <a:cubicBezTo>
                  <a:pt x="1164738" y="0"/>
                  <a:pt x="1310186" y="22922"/>
                  <a:pt x="1446986" y="65471"/>
                </a:cubicBezTo>
                <a:cubicBezTo>
                  <a:pt x="2039787" y="249851"/>
                  <a:pt x="2470204" y="802795"/>
                  <a:pt x="2470204" y="1456267"/>
                </a:cubicBezTo>
                <a:lnTo>
                  <a:pt x="2470203" y="1456267"/>
                </a:lnTo>
                <a:cubicBezTo>
                  <a:pt x="2470203" y="2210274"/>
                  <a:pt x="1897162" y="2830440"/>
                  <a:pt x="1162831" y="2905015"/>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80" name="矩形 179"/>
          <p:cNvSpPr/>
          <p:nvPr/>
        </p:nvSpPr>
        <p:spPr>
          <a:xfrm>
            <a:off x="7081520" y="522605"/>
            <a:ext cx="4678045" cy="1476375"/>
          </a:xfrm>
          <a:prstGeom prst="rect">
            <a:avLst/>
          </a:prstGeom>
        </p:spPr>
        <p:txBody>
          <a:bodyPr wrap="square">
            <a:spAutoFit/>
          </a:bodyPr>
          <a:lstStyle/>
          <a:p>
            <a:pPr marL="285750" lvl="0" indent="-285750" algn="just">
              <a:buFont typeface="Arial" panose="020B0604020202020204" pitchFamily="34" charset="0"/>
              <a:buChar char="•"/>
            </a:pPr>
            <a:r>
              <a:rPr lang="zh-CN" altLang="en-US" b="1" noProof="0" dirty="0">
                <a:solidFill>
                  <a:schemeClr val="bg1"/>
                </a:solidFill>
                <a:latin typeface="Arial" panose="020B0604020202020204" pitchFamily="34" charset="0"/>
                <a:ea typeface="Arial" panose="020B0604020202020204" pitchFamily="34" charset="0"/>
                <a:cs typeface="Arial" panose="020B0604020202020204" pitchFamily="34" charset="0"/>
                <a:sym typeface="+mn-ea"/>
              </a:rPr>
              <a:t>Data mining is the process of discovering patterns, correlations, anomalies, and useful information from large datasets using statistical and computational techniques.</a:t>
            </a:r>
            <a:endParaRPr lang="zh-CN" altLang="en-US" b="1" noProof="0" dirty="0">
              <a:solidFill>
                <a:schemeClr val="bg1"/>
              </a:solidFill>
              <a:latin typeface="Arial" panose="020B0604020202020204" pitchFamily="34" charset="0"/>
              <a:ea typeface="Arial" panose="020B0604020202020204" pitchFamily="34" charset="0"/>
              <a:cs typeface="Arial" panose="020B0604020202020204" pitchFamily="34" charset="0"/>
              <a:sym typeface="+mn-ea"/>
            </a:endParaRPr>
          </a:p>
        </p:txBody>
      </p:sp>
      <p:sp>
        <p:nvSpPr>
          <p:cNvPr id="181" name="文本框 180"/>
          <p:cNvSpPr txBox="1"/>
          <p:nvPr/>
        </p:nvSpPr>
        <p:spPr>
          <a:xfrm>
            <a:off x="6287532" y="1021396"/>
            <a:ext cx="881349" cy="461665"/>
          </a:xfrm>
          <a:prstGeom prst="rect">
            <a:avLst/>
          </a:prstGeom>
          <a:noFill/>
        </p:spPr>
        <p:txBody>
          <a:bodyPr wrap="square" rtlCol="0">
            <a:spAutoFit/>
          </a:bodyPr>
          <a:lstStyle/>
          <a:p>
            <a:r>
              <a:rPr lang="en-US" altLang="zh-CN" sz="2400" b="1" dirty="0">
                <a:solidFill>
                  <a:schemeClr val="bg1"/>
                </a:solidFill>
                <a:latin typeface="+mj-lt"/>
              </a:rPr>
              <a:t>01</a:t>
            </a:r>
            <a:endParaRPr lang="zh-CN" altLang="en-US" sz="2400" b="1" dirty="0">
              <a:solidFill>
                <a:schemeClr val="bg1"/>
              </a:solidFill>
              <a:latin typeface="+mj-lt"/>
            </a:endParaRPr>
          </a:p>
        </p:txBody>
      </p:sp>
      <p:sp>
        <p:nvSpPr>
          <p:cNvPr id="197" name="文本框 196"/>
          <p:cNvSpPr txBox="1"/>
          <p:nvPr/>
        </p:nvSpPr>
        <p:spPr>
          <a:xfrm>
            <a:off x="6265526" y="2810923"/>
            <a:ext cx="881349" cy="461665"/>
          </a:xfrm>
          <a:prstGeom prst="rect">
            <a:avLst/>
          </a:prstGeom>
          <a:noFill/>
        </p:spPr>
        <p:txBody>
          <a:bodyPr wrap="square" rtlCol="0">
            <a:spAutoFit/>
          </a:bodyPr>
          <a:lstStyle>
            <a:defPPr>
              <a:defRPr lang="zh-CN"/>
            </a:defPPr>
            <a:lvl1pPr>
              <a:defRPr sz="3200" b="1">
                <a:solidFill>
                  <a:schemeClr val="bg1"/>
                </a:solidFill>
                <a:latin typeface="+mj-lt"/>
              </a:defRPr>
            </a:lvl1pPr>
          </a:lstStyle>
          <a:p>
            <a:r>
              <a:rPr lang="en-US" altLang="zh-CN" sz="2400" dirty="0"/>
              <a:t>02</a:t>
            </a:r>
            <a:endParaRPr lang="zh-CN" altLang="en-US" sz="2400" dirty="0"/>
          </a:p>
        </p:txBody>
      </p:sp>
      <p:sp>
        <p:nvSpPr>
          <p:cNvPr id="200" name="矩形 199"/>
          <p:cNvSpPr/>
          <p:nvPr/>
        </p:nvSpPr>
        <p:spPr>
          <a:xfrm>
            <a:off x="7203440" y="2430780"/>
            <a:ext cx="4556125" cy="1476375"/>
          </a:xfrm>
          <a:prstGeom prst="rect">
            <a:avLst/>
          </a:prstGeom>
        </p:spPr>
        <p:txBody>
          <a:bodyPr wrap="square">
            <a:spAutoFit/>
          </a:bodyPr>
          <a:lstStyle/>
          <a:p>
            <a:pPr marL="285750" lvl="0" indent="-285750" algn="just">
              <a:buFont typeface="Arial" panose="020B0604020202020204" pitchFamily="34" charset="0"/>
              <a:buChar char="•"/>
            </a:pPr>
            <a:r>
              <a:rPr lang="zh-CN" altLang="en-US" b="1" noProof="0" dirty="0">
                <a:solidFill>
                  <a:schemeClr val="bg1"/>
                </a:solidFill>
                <a:latin typeface="Arial" panose="020B0604020202020204" pitchFamily="34" charset="0"/>
                <a:ea typeface="Arial" panose="020B0604020202020204" pitchFamily="34" charset="0"/>
                <a:cs typeface="Arial" panose="020B0604020202020204" pitchFamily="34" charset="0"/>
                <a:sym typeface="+mn-ea"/>
              </a:rPr>
              <a:t>It is a part of the larger process called Knowledge Discovery</a:t>
            </a:r>
            <a:r>
              <a:rPr lang="en-US" altLang="zh-CN" b="1" noProof="0" dirty="0">
                <a:solidFill>
                  <a:schemeClr val="bg1"/>
                </a:solidFill>
                <a:latin typeface="Arial" panose="020B0604020202020204" pitchFamily="34" charset="0"/>
                <a:ea typeface="Arial" panose="020B0604020202020204" pitchFamily="34" charset="0"/>
                <a:cs typeface="Arial" panose="020B0604020202020204" pitchFamily="34" charset="0"/>
                <a:sym typeface="+mn-ea"/>
              </a:rPr>
              <a:t> </a:t>
            </a:r>
            <a:r>
              <a:rPr lang="zh-CN" altLang="en-US" b="1" noProof="0" dirty="0">
                <a:solidFill>
                  <a:schemeClr val="bg1"/>
                </a:solidFill>
                <a:latin typeface="Arial" panose="020B0604020202020204" pitchFamily="34" charset="0"/>
                <a:ea typeface="Arial" panose="020B0604020202020204" pitchFamily="34" charset="0"/>
                <a:cs typeface="Arial" panose="020B0604020202020204" pitchFamily="34" charset="0"/>
                <a:sym typeface="+mn-ea"/>
              </a:rPr>
              <a:t>Databases (KDD), which involves selecting, preprocessing, transforming, and interpreting data.</a:t>
            </a:r>
            <a:endParaRPr lang="zh-CN" altLang="en-US" b="1" noProof="0" dirty="0">
              <a:solidFill>
                <a:schemeClr val="bg1"/>
              </a:solidFill>
              <a:latin typeface="Arial" panose="020B0604020202020204" pitchFamily="34" charset="0"/>
              <a:ea typeface="Arial" panose="020B0604020202020204" pitchFamily="34" charset="0"/>
              <a:cs typeface="Arial" panose="020B0604020202020204" pitchFamily="34" charset="0"/>
              <a:sym typeface="+mn-ea"/>
            </a:endParaRPr>
          </a:p>
        </p:txBody>
      </p:sp>
      <p:sp>
        <p:nvSpPr>
          <p:cNvPr id="201" name="文本框 200"/>
          <p:cNvSpPr txBox="1"/>
          <p:nvPr/>
        </p:nvSpPr>
        <p:spPr>
          <a:xfrm>
            <a:off x="6288715" y="4340339"/>
            <a:ext cx="881349" cy="461665"/>
          </a:xfrm>
          <a:prstGeom prst="rect">
            <a:avLst/>
          </a:prstGeom>
          <a:noFill/>
        </p:spPr>
        <p:txBody>
          <a:bodyPr wrap="square" rtlCol="0">
            <a:spAutoFit/>
          </a:bodyPr>
          <a:lstStyle>
            <a:defPPr>
              <a:defRPr lang="zh-CN"/>
            </a:defPPr>
            <a:lvl1pPr>
              <a:defRPr sz="3200" b="1">
                <a:solidFill>
                  <a:schemeClr val="bg1"/>
                </a:solidFill>
                <a:latin typeface="+mj-lt"/>
              </a:defRPr>
            </a:lvl1pPr>
          </a:lstStyle>
          <a:p>
            <a:r>
              <a:rPr lang="en-US" altLang="zh-CN" sz="2400" dirty="0"/>
              <a:t>03</a:t>
            </a:r>
            <a:endParaRPr lang="zh-CN" altLang="en-US" sz="2400" dirty="0"/>
          </a:p>
        </p:txBody>
      </p:sp>
      <p:sp>
        <p:nvSpPr>
          <p:cNvPr id="3" name="任意多边形: 形状 173"/>
          <p:cNvSpPr/>
          <p:nvPr/>
        </p:nvSpPr>
        <p:spPr>
          <a:xfrm rot="2208617">
            <a:off x="847117" y="-177689"/>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4" name="Text Box 3"/>
          <p:cNvSpPr txBox="1"/>
          <p:nvPr/>
        </p:nvSpPr>
        <p:spPr>
          <a:xfrm>
            <a:off x="552450" y="1361440"/>
            <a:ext cx="6096000" cy="521970"/>
          </a:xfrm>
          <a:prstGeom prst="rect">
            <a:avLst/>
          </a:prstGeom>
          <a:noFill/>
        </p:spPr>
        <p:txBody>
          <a:bodyPr wrap="square" rtlCol="0" anchor="t">
            <a:spAutoFit/>
          </a:bodyPr>
          <a:p>
            <a:r>
              <a:rPr lang="zh-CN" altLang="en-US" sz="2800" noProof="0" dirty="0">
                <a:solidFill>
                  <a:schemeClr val="bg1"/>
                </a:solidFill>
                <a:sym typeface="+mn-ea"/>
              </a:rPr>
              <a:t>What is </a:t>
            </a:r>
            <a:r>
              <a:rPr lang="en-US" altLang="zh-CN" sz="2800" noProof="0" dirty="0">
                <a:solidFill>
                  <a:schemeClr val="bg1"/>
                </a:solidFill>
                <a:sym typeface="+mn-ea"/>
              </a:rPr>
              <a:t>Data Mining</a:t>
            </a:r>
            <a:r>
              <a:rPr lang="zh-CN" altLang="en-US" sz="2800" noProof="0" dirty="0">
                <a:solidFill>
                  <a:schemeClr val="bg1"/>
                </a:solidFill>
                <a:sym typeface="+mn-ea"/>
              </a:rPr>
              <a:t>?</a:t>
            </a:r>
            <a:endParaRPr lang="zh-CN" altLang="en-US" sz="2800" noProof="0" dirty="0">
              <a:solidFill>
                <a:schemeClr val="bg1"/>
              </a:solidFill>
              <a:sym typeface="+mn-ea"/>
            </a:endParaRPr>
          </a:p>
        </p:txBody>
      </p:sp>
      <p:sp>
        <p:nvSpPr>
          <p:cNvPr id="5" name="Text Box 4"/>
          <p:cNvSpPr txBox="1"/>
          <p:nvPr/>
        </p:nvSpPr>
        <p:spPr>
          <a:xfrm>
            <a:off x="7203440" y="4332605"/>
            <a:ext cx="4556125" cy="1198880"/>
          </a:xfrm>
          <a:prstGeom prst="rect">
            <a:avLst/>
          </a:prstGeom>
          <a:noFill/>
        </p:spPr>
        <p:txBody>
          <a:bodyPr wrap="square" rtlCol="0" anchor="t">
            <a:spAutoFit/>
          </a:bodyPr>
          <a:p>
            <a:pPr marL="285750" indent="-285750" algn="just">
              <a:buFont typeface="Arial" panose="020B0604020202020204" pitchFamily="34" charset="0"/>
              <a:buChar char="•"/>
            </a:pPr>
            <a:r>
              <a:rPr lang="zh-CN" altLang="en-US" noProof="0" dirty="0">
                <a:solidFill>
                  <a:schemeClr val="bg1"/>
                </a:solidFill>
                <a:latin typeface="Arial" panose="020B0604020202020204" pitchFamily="34" charset="0"/>
                <a:ea typeface="Arial" panose="020B0604020202020204" pitchFamily="34" charset="0"/>
                <a:cs typeface="Arial" panose="020B0604020202020204" pitchFamily="34" charset="0"/>
                <a:sym typeface="+mn-ea"/>
              </a:rPr>
              <a:t>The primary goal of data mining is to extract patterns from data that can be used for decision-making, predictions, and discovering trends.</a:t>
            </a:r>
            <a:endParaRPr lang="zh-CN" altLang="en-US" noProof="0" dirty="0">
              <a:solidFill>
                <a:schemeClr val="bg1"/>
              </a:solidFill>
              <a:latin typeface="Arial" panose="020B0604020202020204" pitchFamily="34" charset="0"/>
              <a:ea typeface="Arial" panose="020B0604020202020204" pitchFamily="34" charset="0"/>
              <a:cs typeface="Arial" panose="020B0604020202020204" pitchFamily="34"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60" name="文本框 159"/>
          <p:cNvSpPr txBox="1"/>
          <p:nvPr/>
        </p:nvSpPr>
        <p:spPr>
          <a:xfrm>
            <a:off x="840105" y="358140"/>
            <a:ext cx="5112385" cy="645160"/>
          </a:xfrm>
          <a:prstGeom prst="rect">
            <a:avLst/>
          </a:prstGeom>
          <a:noFill/>
        </p:spPr>
        <p:txBody>
          <a:bodyPr wrap="square">
            <a:spAutoFit/>
          </a:bodyPr>
          <a:p>
            <a:pPr>
              <a:tabLst>
                <a:tab pos="1162050" algn="l"/>
              </a:tabLst>
            </a:pPr>
            <a:r>
              <a:rPr lang="en-US" altLang="en-US" sz="3600" b="1" dirty="0">
                <a:solidFill>
                  <a:schemeClr val="bg1"/>
                </a:solidFill>
                <a:latin typeface="+mj-lt"/>
              </a:rPr>
              <a:t>Why TensorFlow?*</a:t>
            </a:r>
            <a:endParaRPr lang="en-US" altLang="en-US" sz="3600" b="1" dirty="0">
              <a:solidFill>
                <a:schemeClr val="bg1"/>
              </a:solidFill>
              <a:latin typeface="+mj-lt"/>
            </a:endParaRPr>
          </a:p>
        </p:txBody>
      </p:sp>
      <p:sp>
        <p:nvSpPr>
          <p:cNvPr id="167" name="矩形: 圆角 166"/>
          <p:cNvSpPr/>
          <p:nvPr/>
        </p:nvSpPr>
        <p:spPr>
          <a:xfrm>
            <a:off x="840105" y="2355215"/>
            <a:ext cx="2613660" cy="3953510"/>
          </a:xfrm>
          <a:prstGeom prst="roundRect">
            <a:avLst>
              <a:gd name="adj" fmla="val 3709"/>
            </a:avLst>
          </a:prstGeom>
          <a:solidFill>
            <a:schemeClr val="bg2"/>
          </a:solidFill>
          <a:ln>
            <a:solidFill>
              <a:schemeClr val="accent3"/>
            </a:solidFill>
          </a:ln>
          <a:effectLst>
            <a:outerShdw blurRad="381000" algn="ctr" rotWithShape="0">
              <a:schemeClr val="accent3">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8" name="矩形: 圆角 167"/>
          <p:cNvSpPr/>
          <p:nvPr/>
        </p:nvSpPr>
        <p:spPr>
          <a:xfrm>
            <a:off x="3610610" y="2355215"/>
            <a:ext cx="2552065" cy="3953510"/>
          </a:xfrm>
          <a:prstGeom prst="roundRect">
            <a:avLst>
              <a:gd name="adj" fmla="val 3709"/>
            </a:avLst>
          </a:prstGeom>
          <a:gradFill flip="none" rotWithShape="1">
            <a:gsLst>
              <a:gs pos="6000">
                <a:srgbClr val="1234D1"/>
              </a:gs>
              <a:gs pos="100000">
                <a:srgbClr val="101C94"/>
              </a:gs>
            </a:gsLst>
            <a:lin ang="270000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solidFill>
                <a:schemeClr val="bg1"/>
              </a:solidFill>
            </a:endParaRPr>
          </a:p>
        </p:txBody>
      </p:sp>
      <p:sp>
        <p:nvSpPr>
          <p:cNvPr id="169" name="矩形: 圆角 168"/>
          <p:cNvSpPr/>
          <p:nvPr/>
        </p:nvSpPr>
        <p:spPr>
          <a:xfrm>
            <a:off x="6381750" y="2355215"/>
            <a:ext cx="2552065" cy="3953510"/>
          </a:xfrm>
          <a:prstGeom prst="roundRect">
            <a:avLst>
              <a:gd name="adj" fmla="val 3709"/>
            </a:avLst>
          </a:prstGeom>
          <a:solidFill>
            <a:schemeClr val="accent1">
              <a:lumMod val="40000"/>
              <a:lumOff val="60000"/>
            </a:schemeClr>
          </a:solidFill>
          <a:ln>
            <a:solidFill>
              <a:schemeClr val="accent1"/>
            </a:solidFill>
          </a:ln>
          <a:effectLst>
            <a:outerShdw blurRad="381000" algn="ctr"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0" name="矩形: 圆角 169"/>
          <p:cNvSpPr/>
          <p:nvPr/>
        </p:nvSpPr>
        <p:spPr>
          <a:xfrm>
            <a:off x="9152255" y="2355215"/>
            <a:ext cx="2552065" cy="3953510"/>
          </a:xfrm>
          <a:prstGeom prst="roundRect">
            <a:avLst>
              <a:gd name="adj" fmla="val 3709"/>
            </a:avLst>
          </a:prstGeom>
          <a:solidFill>
            <a:schemeClr val="bg1"/>
          </a:solidFill>
          <a:ln>
            <a:solidFill>
              <a:schemeClr val="accent3"/>
            </a:solidFill>
          </a:ln>
          <a:effectLst>
            <a:outerShdw blurRad="381000" algn="ctr" rotWithShape="0">
              <a:schemeClr val="accent3">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5" name="矩形 194"/>
          <p:cNvSpPr/>
          <p:nvPr/>
        </p:nvSpPr>
        <p:spPr>
          <a:xfrm>
            <a:off x="840105" y="2544445"/>
            <a:ext cx="2715260" cy="395605"/>
          </a:xfrm>
          <a:prstGeom prst="rect">
            <a:avLst/>
          </a:prstGeom>
        </p:spPr>
        <p:txBody>
          <a:bodyPr wrap="square">
            <a:spAutoFit/>
          </a:bodyPr>
          <a:p>
            <a:pPr algn="ctr">
              <a:lnSpc>
                <a:spcPct val="110000"/>
              </a:lnSpc>
            </a:pPr>
            <a:r>
              <a:rPr lang="en-US" altLang="en-US" b="1" dirty="0">
                <a:solidFill>
                  <a:schemeClr val="accent2"/>
                </a:solidFill>
                <a:latin typeface="+mj-lt"/>
              </a:rPr>
              <a:t>Extensive Ecosystem</a:t>
            </a:r>
            <a:endParaRPr lang="en-US" altLang="en-US" b="1" dirty="0">
              <a:solidFill>
                <a:schemeClr val="accent2"/>
              </a:solidFill>
              <a:latin typeface="+mj-lt"/>
            </a:endParaRPr>
          </a:p>
        </p:txBody>
      </p:sp>
      <p:sp>
        <p:nvSpPr>
          <p:cNvPr id="196" name="矩形 195"/>
          <p:cNvSpPr/>
          <p:nvPr/>
        </p:nvSpPr>
        <p:spPr>
          <a:xfrm>
            <a:off x="974725" y="3047365"/>
            <a:ext cx="2328545" cy="3084195"/>
          </a:xfrm>
          <a:prstGeom prst="rect">
            <a:avLst/>
          </a:prstGeom>
        </p:spPr>
        <p:txBody>
          <a:bodyPr wrap="square">
            <a:noAutofit/>
          </a:bodyPr>
          <a:p>
            <a:pPr algn="l">
              <a:lnSpc>
                <a:spcPts val="1800"/>
              </a:lnSpc>
            </a:pPr>
            <a:r>
              <a:rPr lang="en-US" altLang="en-US" sz="1500" b="1" dirty="0">
                <a:solidFill>
                  <a:schemeClr val="tx1"/>
                </a:solidFill>
              </a:rPr>
              <a:t>TensorFlow provides a comprehensive ecosystem for deep learning, including tools like TensorBoard for visualization and TensorFlow Lite for deploying models on mobile and embedded devices. This makes it highly versatile for both research and production.</a:t>
            </a:r>
            <a:endParaRPr lang="en-US" altLang="en-US" sz="1500" b="1" dirty="0">
              <a:solidFill>
                <a:schemeClr val="tx1"/>
              </a:solidFill>
            </a:endParaRPr>
          </a:p>
        </p:txBody>
      </p:sp>
      <p:sp>
        <p:nvSpPr>
          <p:cNvPr id="199" name="文本框 198"/>
          <p:cNvSpPr txBox="1"/>
          <p:nvPr/>
        </p:nvSpPr>
        <p:spPr>
          <a:xfrm>
            <a:off x="4290060" y="3676015"/>
            <a:ext cx="975995" cy="536575"/>
          </a:xfrm>
          <a:prstGeom prst="rect">
            <a:avLst/>
          </a:prstGeom>
          <a:noFill/>
        </p:spPr>
        <p:txBody>
          <a:bodyPr wrap="square" rtlCol="0">
            <a:noAutofit/>
          </a:bodyPr>
          <a:p>
            <a:pPr algn="ctr"/>
            <a:endParaRPr lang="zh-CN" altLang="en-US" sz="2400" b="1" dirty="0">
              <a:solidFill>
                <a:schemeClr val="bg1"/>
              </a:solidFill>
              <a:latin typeface="+mj-lt"/>
            </a:endParaRPr>
          </a:p>
        </p:txBody>
      </p:sp>
      <p:sp>
        <p:nvSpPr>
          <p:cNvPr id="200" name="矩形 199"/>
          <p:cNvSpPr/>
          <p:nvPr/>
        </p:nvSpPr>
        <p:spPr>
          <a:xfrm>
            <a:off x="3560445" y="2599690"/>
            <a:ext cx="2644775" cy="447675"/>
          </a:xfrm>
          <a:prstGeom prst="rect">
            <a:avLst/>
          </a:prstGeom>
        </p:spPr>
        <p:txBody>
          <a:bodyPr wrap="square">
            <a:noAutofit/>
          </a:bodyPr>
          <a:p>
            <a:pPr algn="ctr">
              <a:lnSpc>
                <a:spcPct val="110000"/>
              </a:lnSpc>
            </a:pPr>
            <a:r>
              <a:rPr lang="en-US" altLang="en-US" sz="1700" b="1" dirty="0">
                <a:solidFill>
                  <a:schemeClr val="bg1"/>
                </a:solidFill>
                <a:latin typeface="+mj-lt"/>
              </a:rPr>
              <a:t>Efficient Model Training</a:t>
            </a:r>
            <a:endParaRPr lang="en-US" altLang="en-US" sz="1700" b="1" dirty="0">
              <a:solidFill>
                <a:schemeClr val="bg1"/>
              </a:solidFill>
              <a:latin typeface="+mj-lt"/>
            </a:endParaRPr>
          </a:p>
        </p:txBody>
      </p:sp>
      <p:sp>
        <p:nvSpPr>
          <p:cNvPr id="201" name="矩形 200"/>
          <p:cNvSpPr/>
          <p:nvPr/>
        </p:nvSpPr>
        <p:spPr>
          <a:xfrm>
            <a:off x="3740785" y="3152775"/>
            <a:ext cx="2353945" cy="2978150"/>
          </a:xfrm>
          <a:prstGeom prst="rect">
            <a:avLst/>
          </a:prstGeom>
        </p:spPr>
        <p:txBody>
          <a:bodyPr wrap="square">
            <a:noAutofit/>
          </a:bodyPr>
          <a:p>
            <a:pPr algn="l">
              <a:lnSpc>
                <a:spcPts val="1800"/>
              </a:lnSpc>
            </a:pPr>
            <a:r>
              <a:rPr lang="en-US" altLang="en-US" b="1" dirty="0">
                <a:solidFill>
                  <a:schemeClr val="bg1"/>
                </a:solidFill>
              </a:rPr>
              <a:t>TensorFlow’s graph-based execution allows for optimized computation and better performance when training large and complex models, compared to PyTorch's eager execution mode</a:t>
            </a:r>
            <a:endParaRPr lang="en-US" altLang="en-US" b="1" dirty="0">
              <a:solidFill>
                <a:schemeClr val="bg1"/>
              </a:solidFill>
            </a:endParaRPr>
          </a:p>
        </p:txBody>
      </p:sp>
      <p:sp>
        <p:nvSpPr>
          <p:cNvPr id="204" name="文本框 203"/>
          <p:cNvSpPr txBox="1"/>
          <p:nvPr/>
        </p:nvSpPr>
        <p:spPr>
          <a:xfrm>
            <a:off x="7060565" y="3676015"/>
            <a:ext cx="975995" cy="536575"/>
          </a:xfrm>
          <a:prstGeom prst="rect">
            <a:avLst/>
          </a:prstGeom>
          <a:noFill/>
        </p:spPr>
        <p:txBody>
          <a:bodyPr wrap="square" rtlCol="0">
            <a:noAutofit/>
          </a:bodyPr>
          <a:p>
            <a:pPr algn="ctr"/>
            <a:endParaRPr lang="zh-CN" altLang="en-US" sz="2400" b="1" dirty="0">
              <a:solidFill>
                <a:schemeClr val="accent1"/>
              </a:solidFill>
              <a:latin typeface="+mj-lt"/>
            </a:endParaRPr>
          </a:p>
        </p:txBody>
      </p:sp>
      <p:sp>
        <p:nvSpPr>
          <p:cNvPr id="205" name="矩形 204"/>
          <p:cNvSpPr/>
          <p:nvPr/>
        </p:nvSpPr>
        <p:spPr>
          <a:xfrm>
            <a:off x="6462395" y="2599690"/>
            <a:ext cx="2494915" cy="447675"/>
          </a:xfrm>
          <a:prstGeom prst="rect">
            <a:avLst/>
          </a:prstGeom>
        </p:spPr>
        <p:txBody>
          <a:bodyPr wrap="square">
            <a:noAutofit/>
          </a:bodyPr>
          <a:p>
            <a:pPr algn="ctr">
              <a:lnSpc>
                <a:spcPct val="110000"/>
              </a:lnSpc>
            </a:pPr>
            <a:r>
              <a:rPr lang="en-US" altLang="en-US" b="1" dirty="0">
                <a:solidFill>
                  <a:schemeClr val="accent1"/>
                </a:solidFill>
                <a:latin typeface="+mj-lt"/>
              </a:rPr>
              <a:t>Support for Hardware Acceleration</a:t>
            </a:r>
            <a:endParaRPr lang="en-US" altLang="en-US" b="1" dirty="0">
              <a:solidFill>
                <a:schemeClr val="accent1"/>
              </a:solidFill>
              <a:latin typeface="+mj-lt"/>
            </a:endParaRPr>
          </a:p>
        </p:txBody>
      </p:sp>
      <p:sp>
        <p:nvSpPr>
          <p:cNvPr id="206" name="矩形 205"/>
          <p:cNvSpPr/>
          <p:nvPr/>
        </p:nvSpPr>
        <p:spPr>
          <a:xfrm>
            <a:off x="6532245" y="3507105"/>
            <a:ext cx="2353945" cy="2623820"/>
          </a:xfrm>
          <a:prstGeom prst="rect">
            <a:avLst/>
          </a:prstGeom>
        </p:spPr>
        <p:txBody>
          <a:bodyPr wrap="square">
            <a:noAutofit/>
          </a:bodyPr>
          <a:p>
            <a:pPr algn="l">
              <a:lnSpc>
                <a:spcPct val="100000"/>
              </a:lnSpc>
            </a:pPr>
            <a:r>
              <a:rPr lang="en-US" altLang="en-US" b="1" dirty="0">
                <a:solidFill>
                  <a:schemeClr val="tx1"/>
                </a:solidFill>
              </a:rPr>
              <a:t>TensorFlow efficiently utilizes GPUs and TPUs to speed up model training, which is crucial for deep learning tasks with large datasets like digit recognition.</a:t>
            </a:r>
            <a:endParaRPr lang="en-US" altLang="en-US" b="1" dirty="0">
              <a:solidFill>
                <a:schemeClr val="tx1"/>
              </a:solidFill>
            </a:endParaRPr>
          </a:p>
        </p:txBody>
      </p:sp>
      <p:sp>
        <p:nvSpPr>
          <p:cNvPr id="209" name="文本框 208"/>
          <p:cNvSpPr txBox="1"/>
          <p:nvPr/>
        </p:nvSpPr>
        <p:spPr>
          <a:xfrm>
            <a:off x="9831705" y="3676015"/>
            <a:ext cx="975995" cy="536575"/>
          </a:xfrm>
          <a:prstGeom prst="rect">
            <a:avLst/>
          </a:prstGeom>
          <a:noFill/>
        </p:spPr>
        <p:txBody>
          <a:bodyPr wrap="square" rtlCol="0">
            <a:noAutofit/>
          </a:bodyPr>
          <a:p>
            <a:pPr algn="ctr"/>
            <a:endParaRPr lang="zh-CN" altLang="en-US" sz="2400" b="1" dirty="0">
              <a:solidFill>
                <a:schemeClr val="accent2"/>
              </a:solidFill>
              <a:latin typeface="+mj-lt"/>
            </a:endParaRPr>
          </a:p>
        </p:txBody>
      </p:sp>
      <p:sp>
        <p:nvSpPr>
          <p:cNvPr id="210" name="矩形 209"/>
          <p:cNvSpPr/>
          <p:nvPr/>
        </p:nvSpPr>
        <p:spPr>
          <a:xfrm>
            <a:off x="9257030" y="2599690"/>
            <a:ext cx="2389505" cy="447675"/>
          </a:xfrm>
          <a:prstGeom prst="rect">
            <a:avLst/>
          </a:prstGeom>
        </p:spPr>
        <p:txBody>
          <a:bodyPr wrap="square">
            <a:noAutofit/>
          </a:bodyPr>
          <a:p>
            <a:pPr algn="ctr">
              <a:lnSpc>
                <a:spcPct val="110000"/>
              </a:lnSpc>
            </a:pPr>
            <a:r>
              <a:rPr lang="en-US" altLang="en-US" b="1" dirty="0">
                <a:solidFill>
                  <a:schemeClr val="accent2"/>
                </a:solidFill>
                <a:latin typeface="+mj-lt"/>
              </a:rPr>
              <a:t>Cross-Platform Deployment</a:t>
            </a:r>
            <a:endParaRPr lang="en-US" altLang="en-US" b="1" dirty="0">
              <a:solidFill>
                <a:schemeClr val="accent2"/>
              </a:solidFill>
              <a:latin typeface="+mj-lt"/>
            </a:endParaRPr>
          </a:p>
        </p:txBody>
      </p:sp>
      <p:sp>
        <p:nvSpPr>
          <p:cNvPr id="211" name="矩形 210"/>
          <p:cNvSpPr/>
          <p:nvPr/>
        </p:nvSpPr>
        <p:spPr>
          <a:xfrm>
            <a:off x="9255760" y="3420110"/>
            <a:ext cx="2353945" cy="2711450"/>
          </a:xfrm>
          <a:prstGeom prst="rect">
            <a:avLst/>
          </a:prstGeom>
        </p:spPr>
        <p:txBody>
          <a:bodyPr wrap="square">
            <a:noAutofit/>
          </a:bodyPr>
          <a:p>
            <a:pPr algn="l">
              <a:lnSpc>
                <a:spcPct val="100000"/>
              </a:lnSpc>
            </a:pPr>
            <a:r>
              <a:rPr lang="en-US" altLang="en-US" b="1" dirty="0">
                <a:solidFill>
                  <a:schemeClr val="tx1"/>
                </a:solidFill>
              </a:rPr>
              <a:t>TensorFlow excels in deploying models across various platforms, including servers, web, and mobile. This future-proofs the project in case deployment is required.</a:t>
            </a:r>
            <a:endParaRPr lang="en-US" altLang="en-US" b="1" dirty="0">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60" name="矩形: 圆角 159"/>
          <p:cNvSpPr/>
          <p:nvPr/>
        </p:nvSpPr>
        <p:spPr>
          <a:xfrm>
            <a:off x="2408555" y="2359645"/>
            <a:ext cx="9085262" cy="3473450"/>
          </a:xfrm>
          <a:prstGeom prst="roundRect">
            <a:avLst>
              <a:gd name="adj" fmla="val 2551"/>
            </a:avLst>
          </a:prstGeom>
          <a:solidFill>
            <a:schemeClr val="bg2"/>
          </a:solidFill>
          <a:ln w="12700" cap="flat" cmpd="sng" algn="ctr">
            <a:solidFill>
              <a:schemeClr val="bg2">
                <a:lumMod val="90000"/>
              </a:schemeClr>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61" name="矩形: 圆角 160"/>
          <p:cNvSpPr/>
          <p:nvPr/>
        </p:nvSpPr>
        <p:spPr>
          <a:xfrm>
            <a:off x="981393" y="2912095"/>
            <a:ext cx="4646612" cy="3568700"/>
          </a:xfrm>
          <a:prstGeom prst="roundRect">
            <a:avLst>
              <a:gd name="adj" fmla="val 2483"/>
            </a:avLst>
          </a:prstGeom>
          <a:solidFill>
            <a:schemeClr val="bg1"/>
          </a:solidFill>
          <a:ln>
            <a:solidFill>
              <a:schemeClr val="accent3"/>
            </a:solidFill>
          </a:ln>
          <a:effectLst>
            <a:outerShdw blurRad="381000" algn="ctr" rotWithShape="0">
              <a:schemeClr val="accent3">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2" name="矩形: 圆角 161"/>
          <p:cNvSpPr/>
          <p:nvPr/>
        </p:nvSpPr>
        <p:spPr>
          <a:xfrm>
            <a:off x="6142355" y="2912095"/>
            <a:ext cx="4646612" cy="3568700"/>
          </a:xfrm>
          <a:prstGeom prst="roundRect">
            <a:avLst>
              <a:gd name="adj" fmla="val 2483"/>
            </a:avLst>
          </a:prstGeom>
          <a:solidFill>
            <a:schemeClr val="bg1"/>
          </a:solidFill>
          <a:ln>
            <a:solidFill>
              <a:schemeClr val="accent1"/>
            </a:solidFill>
          </a:ln>
          <a:effectLst>
            <a:outerShdw blurRad="381000" algn="ctr" rotWithShape="0">
              <a:schemeClr val="accent1">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3" name="文本框 162"/>
          <p:cNvSpPr txBox="1"/>
          <p:nvPr/>
        </p:nvSpPr>
        <p:spPr>
          <a:xfrm>
            <a:off x="981710" y="1355725"/>
            <a:ext cx="5594350" cy="583565"/>
          </a:xfrm>
          <a:prstGeom prst="rect">
            <a:avLst/>
          </a:prstGeom>
          <a:noFill/>
        </p:spPr>
        <p:txBody>
          <a:bodyPr wrap="square">
            <a:spAutoFit/>
          </a:bodyPr>
          <a:lstStyle/>
          <a:p>
            <a:pPr>
              <a:tabLst>
                <a:tab pos="1162050" algn="l"/>
              </a:tabLst>
            </a:pPr>
            <a:r>
              <a:rPr sz="3200" b="1" noProof="0" dirty="0">
                <a:solidFill>
                  <a:schemeClr val="bg1"/>
                </a:solidFill>
                <a:sym typeface="+mn-ea"/>
              </a:rPr>
              <a:t>Overview of the Project</a:t>
            </a:r>
            <a:endParaRPr lang="en-US" altLang="zh-CN" sz="3200" b="1" dirty="0">
              <a:solidFill>
                <a:schemeClr val="bg1"/>
              </a:solidFill>
              <a:latin typeface="+mj-lt"/>
            </a:endParaRPr>
          </a:p>
        </p:txBody>
      </p:sp>
      <p:grpSp>
        <p:nvGrpSpPr>
          <p:cNvPr id="6" name="组合 5"/>
          <p:cNvGrpSpPr/>
          <p:nvPr/>
        </p:nvGrpSpPr>
        <p:grpSpPr>
          <a:xfrm>
            <a:off x="1313340" y="3117192"/>
            <a:ext cx="3779520" cy="3363348"/>
            <a:chOff x="1171735" y="2806042"/>
            <a:chExt cx="3779520" cy="3363348"/>
          </a:xfrm>
        </p:grpSpPr>
        <p:cxnSp>
          <p:nvCxnSpPr>
            <p:cNvPr id="167" name="直接连接符 166"/>
            <p:cNvCxnSpPr/>
            <p:nvPr/>
          </p:nvCxnSpPr>
          <p:spPr>
            <a:xfrm>
              <a:off x="1406685" y="3109444"/>
              <a:ext cx="396240" cy="0"/>
            </a:xfrm>
            <a:prstGeom prst="line">
              <a:avLst/>
            </a:prstGeom>
            <a:ln w="1270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168" name="文本框 167"/>
            <p:cNvSpPr txBox="1"/>
            <p:nvPr/>
          </p:nvSpPr>
          <p:spPr>
            <a:xfrm>
              <a:off x="1829595" y="2806042"/>
              <a:ext cx="3121660" cy="460375"/>
            </a:xfrm>
            <a:prstGeom prst="rect">
              <a:avLst/>
            </a:prstGeom>
            <a:noFill/>
          </p:spPr>
          <p:txBody>
            <a:bodyPr wrap="square">
              <a:spAutoFit/>
            </a:bodyPr>
            <a:lstStyle>
              <a:defPPr>
                <a:defRPr lang="zh-CN"/>
              </a:defPPr>
              <a:lvl1pPr>
                <a:defRPr sz="5400" b="1">
                  <a:solidFill>
                    <a:schemeClr val="bg1"/>
                  </a:solidFill>
                  <a:latin typeface="+mj-lt"/>
                </a:defRPr>
              </a:lvl1pPr>
            </a:lstStyle>
            <a:p>
              <a:r>
                <a:rPr lang="en-US" altLang="en-US" sz="2400" dirty="0">
                  <a:solidFill>
                    <a:schemeClr val="accent4"/>
                  </a:solidFill>
                </a:rPr>
                <a:t> Project Objective:</a:t>
              </a:r>
              <a:endParaRPr lang="en-US" altLang="en-US" sz="2400" dirty="0">
                <a:solidFill>
                  <a:schemeClr val="accent4"/>
                </a:solidFill>
              </a:endParaRPr>
            </a:p>
          </p:txBody>
        </p:sp>
        <p:sp>
          <p:nvSpPr>
            <p:cNvPr id="170" name="矩形 169"/>
            <p:cNvSpPr/>
            <p:nvPr/>
          </p:nvSpPr>
          <p:spPr>
            <a:xfrm>
              <a:off x="1171735" y="3369675"/>
              <a:ext cx="3779518" cy="2799715"/>
            </a:xfrm>
            <a:prstGeom prst="rect">
              <a:avLst/>
            </a:prstGeom>
          </p:spPr>
          <p:txBody>
            <a:bodyPr wrap="square">
              <a:spAutoFit/>
            </a:bodyPr>
            <a:lstStyle/>
            <a:p>
              <a:pPr>
                <a:lnSpc>
                  <a:spcPct val="100000"/>
                </a:lnSpc>
              </a:pPr>
              <a:r>
                <a:rPr lang="en-US" altLang="en-US" sz="1600" b="1" dirty="0">
                  <a:solidFill>
                    <a:schemeClr val="tx1"/>
                  </a:solidFill>
                  <a:latin typeface="Bahnschrift SemiBold" panose="020B0502040204020203" charset="0"/>
                  <a:cs typeface="Bahnschrift SemiBold" panose="020B0502040204020203" charset="0"/>
                </a:rPr>
                <a:t>The aim of this project is to classify images as either from 0 to 9 using machine learning techniques.</a:t>
              </a:r>
              <a:endParaRPr lang="en-US" altLang="en-US" sz="1600" b="1" dirty="0">
                <a:solidFill>
                  <a:schemeClr val="tx1"/>
                </a:solidFill>
                <a:latin typeface="Bahnschrift SemiBold" panose="020B0502040204020203" charset="0"/>
                <a:cs typeface="Bahnschrift SemiBold" panose="020B0502040204020203" charset="0"/>
              </a:endParaRPr>
            </a:p>
            <a:p>
              <a:pPr>
                <a:lnSpc>
                  <a:spcPct val="100000"/>
                </a:lnSpc>
              </a:pPr>
              <a:endParaRPr lang="en-US" altLang="en-US" sz="1600" b="1" dirty="0">
                <a:solidFill>
                  <a:schemeClr val="tx1"/>
                </a:solidFill>
                <a:latin typeface="Bahnschrift SemiBold" panose="020B0502040204020203" charset="0"/>
                <a:cs typeface="Bahnschrift SemiBold" panose="020B0502040204020203" charset="0"/>
              </a:endParaRPr>
            </a:p>
            <a:p>
              <a:pPr>
                <a:lnSpc>
                  <a:spcPct val="100000"/>
                </a:lnSpc>
              </a:pPr>
              <a:r>
                <a:rPr lang="en-US" altLang="en-US" sz="1600" b="1" dirty="0">
                  <a:solidFill>
                    <a:schemeClr val="tx1"/>
                  </a:solidFill>
                  <a:latin typeface="Bahnschrift SemiBold" panose="020B0502040204020203" charset="0"/>
                  <a:cs typeface="Bahnschrift SemiBold" panose="020B0502040204020203" charset="0"/>
                </a:rPr>
                <a:t>Data Mining: The project applies data mining techniques to extract features from images and categorize them.</a:t>
              </a:r>
              <a:endParaRPr lang="en-US" altLang="en-US" sz="1600" b="1" dirty="0">
                <a:solidFill>
                  <a:schemeClr val="tx1"/>
                </a:solidFill>
                <a:latin typeface="Bahnschrift SemiBold" panose="020B0502040204020203" charset="0"/>
                <a:cs typeface="Bahnschrift SemiBold" panose="020B0502040204020203" charset="0"/>
              </a:endParaRPr>
            </a:p>
            <a:p>
              <a:pPr>
                <a:lnSpc>
                  <a:spcPct val="100000"/>
                </a:lnSpc>
              </a:pPr>
              <a:endParaRPr lang="en-US" altLang="en-US" sz="1600" b="1" dirty="0">
                <a:solidFill>
                  <a:schemeClr val="tx1"/>
                </a:solidFill>
                <a:latin typeface="Bahnschrift SemiBold" panose="020B0502040204020203" charset="0"/>
                <a:cs typeface="Bahnschrift SemiBold" panose="020B0502040204020203" charset="0"/>
              </a:endParaRPr>
            </a:p>
            <a:p>
              <a:pPr>
                <a:lnSpc>
                  <a:spcPct val="100000"/>
                </a:lnSpc>
              </a:pPr>
              <a:r>
                <a:rPr lang="en-US" altLang="en-US" sz="1600" b="1" dirty="0">
                  <a:solidFill>
                    <a:schemeClr val="tx1"/>
                  </a:solidFill>
                  <a:latin typeface="Bahnschrift SemiBold" panose="020B0502040204020203" charset="0"/>
                  <a:cs typeface="Bahnschrift SemiBold" panose="020B0502040204020203" charset="0"/>
                </a:rPr>
                <a:t>Image Dataset: A set of images containing number from 0 to 9 is used for training and testing.</a:t>
              </a:r>
              <a:endParaRPr lang="en-US" altLang="en-US" sz="1600" b="1" dirty="0">
                <a:solidFill>
                  <a:schemeClr val="tx1"/>
                </a:solidFill>
                <a:latin typeface="Bahnschrift SemiBold" panose="020B0502040204020203" charset="0"/>
                <a:cs typeface="Bahnschrift SemiBold" panose="020B0502040204020203" charset="0"/>
              </a:endParaRPr>
            </a:p>
          </p:txBody>
        </p:sp>
        <p:sp>
          <p:nvSpPr>
            <p:cNvPr id="191" name="矩形 190"/>
            <p:cNvSpPr/>
            <p:nvPr/>
          </p:nvSpPr>
          <p:spPr>
            <a:xfrm>
              <a:off x="1362543" y="5555107"/>
              <a:ext cx="1648037" cy="395605"/>
            </a:xfrm>
            <a:prstGeom prst="rect">
              <a:avLst/>
            </a:prstGeom>
          </p:spPr>
          <p:txBody>
            <a:bodyPr wrap="square">
              <a:spAutoFit/>
            </a:bodyPr>
            <a:lstStyle/>
            <a:p>
              <a:pPr algn="ctr">
                <a:lnSpc>
                  <a:spcPct val="110000"/>
                </a:lnSpc>
              </a:pPr>
              <a:endParaRPr lang="zh-CN" altLang="en-US" b="1" dirty="0">
                <a:solidFill>
                  <a:schemeClr val="bg1"/>
                </a:solidFill>
                <a:latin typeface="+mj-lt"/>
              </a:endParaRPr>
            </a:p>
          </p:txBody>
        </p:sp>
      </p:grpSp>
      <p:cxnSp>
        <p:nvCxnSpPr>
          <p:cNvPr id="193" name="直接连接符 192"/>
          <p:cNvCxnSpPr/>
          <p:nvPr/>
        </p:nvCxnSpPr>
        <p:spPr>
          <a:xfrm>
            <a:off x="6709252" y="3420594"/>
            <a:ext cx="396240" cy="0"/>
          </a:xfrm>
          <a:prstGeom prst="line">
            <a:avLst/>
          </a:prstGeom>
          <a:ln w="12700">
            <a:solidFill>
              <a:schemeClr val="bg1">
                <a:lumMod val="75000"/>
              </a:schemeClr>
            </a:solidFill>
            <a:prstDash val="solid"/>
            <a:tailEnd type="none"/>
          </a:ln>
        </p:spPr>
        <p:style>
          <a:lnRef idx="1">
            <a:schemeClr val="accent1"/>
          </a:lnRef>
          <a:fillRef idx="0">
            <a:schemeClr val="accent1"/>
          </a:fillRef>
          <a:effectRef idx="0">
            <a:schemeClr val="accent1"/>
          </a:effectRef>
          <a:fontRef idx="minor">
            <a:schemeClr val="tx1"/>
          </a:fontRef>
        </p:style>
      </p:cxnSp>
      <p:sp>
        <p:nvSpPr>
          <p:cNvPr id="194" name="文本框 193"/>
          <p:cNvSpPr txBox="1"/>
          <p:nvPr/>
        </p:nvSpPr>
        <p:spPr>
          <a:xfrm>
            <a:off x="7131685" y="3117215"/>
            <a:ext cx="4091940" cy="460375"/>
          </a:xfrm>
          <a:prstGeom prst="rect">
            <a:avLst/>
          </a:prstGeom>
          <a:noFill/>
        </p:spPr>
        <p:txBody>
          <a:bodyPr wrap="square">
            <a:spAutoFit/>
          </a:bodyPr>
          <a:lstStyle>
            <a:defPPr>
              <a:defRPr lang="zh-CN"/>
            </a:defPPr>
            <a:lvl1pPr>
              <a:defRPr sz="5400" b="1">
                <a:solidFill>
                  <a:schemeClr val="bg1"/>
                </a:solidFill>
                <a:latin typeface="+mj-lt"/>
              </a:defRPr>
            </a:lvl1pPr>
          </a:lstStyle>
          <a:p>
            <a:r>
              <a:rPr lang="en-US" altLang="en-US" sz="2400" dirty="0">
                <a:solidFill>
                  <a:schemeClr val="accent4"/>
                </a:solidFill>
              </a:rPr>
              <a:t>Tools and Technologies</a:t>
            </a:r>
            <a:endParaRPr lang="en-US" altLang="en-US" sz="2400" dirty="0">
              <a:solidFill>
                <a:schemeClr val="accent4"/>
              </a:solidFill>
            </a:endParaRPr>
          </a:p>
        </p:txBody>
      </p:sp>
      <p:sp>
        <p:nvSpPr>
          <p:cNvPr id="196" name="矩形 195"/>
          <p:cNvSpPr/>
          <p:nvPr/>
        </p:nvSpPr>
        <p:spPr>
          <a:xfrm>
            <a:off x="6522562" y="3787505"/>
            <a:ext cx="3779518" cy="2306955"/>
          </a:xfrm>
          <a:prstGeom prst="rect">
            <a:avLst/>
          </a:prstGeom>
        </p:spPr>
        <p:txBody>
          <a:bodyPr wrap="square">
            <a:spAutoFit/>
          </a:bodyPr>
          <a:lstStyle/>
          <a:p>
            <a:pPr>
              <a:lnSpc>
                <a:spcPct val="100000"/>
              </a:lnSpc>
            </a:pPr>
            <a:r>
              <a:rPr lang="en-US" altLang="en-US" sz="1600" b="1" dirty="0">
                <a:solidFill>
                  <a:schemeClr val="tx1"/>
                </a:solidFill>
              </a:rPr>
              <a:t>TensorFlow/Keras: Deep learning framework used to implement the MobileNetV2 model</a:t>
            </a:r>
            <a:endParaRPr lang="en-US" altLang="en-US" sz="1600" b="1" dirty="0">
              <a:solidFill>
                <a:schemeClr val="tx1"/>
              </a:solidFill>
            </a:endParaRPr>
          </a:p>
          <a:p>
            <a:pPr>
              <a:lnSpc>
                <a:spcPct val="100000"/>
              </a:lnSpc>
            </a:pPr>
            <a:r>
              <a:rPr lang="en-US" altLang="en-US" sz="1600" b="1" dirty="0">
                <a:solidFill>
                  <a:schemeClr val="tx1"/>
                </a:solidFill>
              </a:rPr>
              <a:t>Programming language : Python</a:t>
            </a:r>
            <a:endParaRPr lang="en-US" altLang="en-US" sz="1600" b="1" dirty="0">
              <a:solidFill>
                <a:schemeClr val="tx1"/>
              </a:solidFill>
            </a:endParaRPr>
          </a:p>
          <a:p>
            <a:pPr>
              <a:lnSpc>
                <a:spcPct val="100000"/>
              </a:lnSpc>
            </a:pPr>
            <a:endParaRPr lang="en-US" altLang="en-US" sz="1600" b="1" dirty="0">
              <a:solidFill>
                <a:schemeClr val="tx1"/>
              </a:solidFill>
            </a:endParaRPr>
          </a:p>
          <a:p>
            <a:pPr>
              <a:lnSpc>
                <a:spcPct val="100000"/>
              </a:lnSpc>
            </a:pPr>
            <a:r>
              <a:rPr lang="en-US" altLang="en-US" sz="1600" b="1" dirty="0">
                <a:solidFill>
                  <a:schemeClr val="tx1"/>
                </a:solidFill>
              </a:rPr>
              <a:t>This model will be able to accurately classify new images as imgage from 0 to 9, achieving a high level of accuracy in predictions.</a:t>
            </a:r>
            <a:endParaRPr lang="en-US" altLang="en-US" sz="1600" b="1" dirty="0">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 name="Text Box 1"/>
          <p:cNvSpPr txBox="1"/>
          <p:nvPr/>
        </p:nvSpPr>
        <p:spPr>
          <a:xfrm>
            <a:off x="1224280" y="399415"/>
            <a:ext cx="7990205" cy="521970"/>
          </a:xfrm>
          <a:prstGeom prst="rect">
            <a:avLst/>
          </a:prstGeom>
          <a:noFill/>
        </p:spPr>
        <p:txBody>
          <a:bodyPr wrap="square" rtlCol="0">
            <a:spAutoFit/>
          </a:bodyPr>
          <a:p>
            <a:r>
              <a:rPr lang="en-US" altLang="en-US" sz="2800" b="1">
                <a:solidFill>
                  <a:schemeClr val="bg1"/>
                </a:solidFill>
              </a:rPr>
              <a:t>Importance of Image Classification</a:t>
            </a:r>
            <a:endParaRPr lang="en-US" altLang="en-US" sz="2800" b="1">
              <a:solidFill>
                <a:schemeClr val="bg1"/>
              </a:solidFill>
            </a:endParaRPr>
          </a:p>
        </p:txBody>
      </p:sp>
      <p:sp>
        <p:nvSpPr>
          <p:cNvPr id="3" name="Text Box 2"/>
          <p:cNvSpPr txBox="1"/>
          <p:nvPr/>
        </p:nvSpPr>
        <p:spPr>
          <a:xfrm>
            <a:off x="1224280" y="1410970"/>
            <a:ext cx="9351010" cy="1476375"/>
          </a:xfrm>
          <a:prstGeom prst="rect">
            <a:avLst/>
          </a:prstGeom>
          <a:noFill/>
        </p:spPr>
        <p:txBody>
          <a:bodyPr wrap="square" rtlCol="0">
            <a:spAutoFit/>
          </a:bodyPr>
          <a:p>
            <a:r>
              <a:rPr lang="en-US" altLang="en-US" b="1">
                <a:solidFill>
                  <a:schemeClr val="bg1"/>
                </a:solidFill>
              </a:rPr>
              <a:t>Image classification is a fundamental problem in computer vision, used in various real-world applications like medical imaging, facial recognition, and object detection.</a:t>
            </a:r>
            <a:endParaRPr lang="en-US" altLang="en-US" b="1">
              <a:solidFill>
                <a:schemeClr val="bg1"/>
              </a:solidFill>
            </a:endParaRPr>
          </a:p>
          <a:p>
            <a:r>
              <a:rPr lang="en-US" altLang="en-US" b="1">
                <a:solidFill>
                  <a:schemeClr val="bg1"/>
                </a:solidFill>
              </a:rPr>
              <a:t>Accurate classification helps automate decision-making processes, improve efficiency, and reduce human error.</a:t>
            </a:r>
            <a:endParaRPr lang="en-US" altLang="en-US" b="1">
              <a:solidFill>
                <a:schemeClr val="bg1"/>
              </a:solidFill>
            </a:endParaRPr>
          </a:p>
        </p:txBody>
      </p:sp>
      <p:sp>
        <p:nvSpPr>
          <p:cNvPr id="161" name="矩形: 圆角 160"/>
          <p:cNvSpPr/>
          <p:nvPr/>
        </p:nvSpPr>
        <p:spPr>
          <a:xfrm>
            <a:off x="1356360" y="4048760"/>
            <a:ext cx="2960370" cy="2227580"/>
          </a:xfrm>
          <a:prstGeom prst="roundRect">
            <a:avLst>
              <a:gd name="adj" fmla="val 2483"/>
            </a:avLst>
          </a:prstGeom>
          <a:solidFill>
            <a:schemeClr val="bg1"/>
          </a:solidFill>
          <a:ln>
            <a:solidFill>
              <a:schemeClr val="accent3"/>
            </a:solidFill>
          </a:ln>
          <a:effectLst>
            <a:outerShdw blurRad="381000" algn="ctr" rotWithShape="0">
              <a:schemeClr val="accent3">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en-US" b="1">
                <a:solidFill>
                  <a:schemeClr val="tx1"/>
                </a:solidFill>
              </a:rPr>
              <a:t>Manual Image Sorting: Manually identifying and sorting images into categories (cats and dogs) is time-consuming and prone to mistakes.</a:t>
            </a:r>
            <a:endParaRPr lang="en-US" altLang="en-US" b="1">
              <a:solidFill>
                <a:schemeClr val="tx1"/>
              </a:solidFill>
            </a:endParaRPr>
          </a:p>
        </p:txBody>
      </p:sp>
      <p:sp>
        <p:nvSpPr>
          <p:cNvPr id="4" name="Text Box 3"/>
          <p:cNvSpPr txBox="1"/>
          <p:nvPr/>
        </p:nvSpPr>
        <p:spPr>
          <a:xfrm>
            <a:off x="1299845" y="3138805"/>
            <a:ext cx="4064000" cy="368300"/>
          </a:xfrm>
          <a:prstGeom prst="rect">
            <a:avLst/>
          </a:prstGeom>
          <a:noFill/>
        </p:spPr>
        <p:txBody>
          <a:bodyPr wrap="square" rtlCol="0">
            <a:spAutoFit/>
          </a:bodyPr>
          <a:p>
            <a:r>
              <a:rPr lang="en-US" altLang="en-US">
                <a:solidFill>
                  <a:schemeClr val="bg1"/>
                </a:solidFill>
              </a:rPr>
              <a:t>we have 2 way</a:t>
            </a:r>
            <a:endParaRPr lang="en-US" altLang="en-US">
              <a:solidFill>
                <a:schemeClr val="bg1"/>
              </a:solidFill>
            </a:endParaRPr>
          </a:p>
        </p:txBody>
      </p:sp>
      <p:sp>
        <p:nvSpPr>
          <p:cNvPr id="5" name="矩形: 圆角 160"/>
          <p:cNvSpPr/>
          <p:nvPr/>
        </p:nvSpPr>
        <p:spPr>
          <a:xfrm>
            <a:off x="5118100" y="4048760"/>
            <a:ext cx="2960370" cy="2227580"/>
          </a:xfrm>
          <a:prstGeom prst="roundRect">
            <a:avLst>
              <a:gd name="adj" fmla="val 2483"/>
            </a:avLst>
          </a:prstGeom>
          <a:solidFill>
            <a:schemeClr val="bg1"/>
          </a:solidFill>
          <a:ln>
            <a:solidFill>
              <a:schemeClr val="accent3"/>
            </a:solidFill>
          </a:ln>
          <a:effectLst>
            <a:outerShdw blurRad="381000" algn="ctr" rotWithShape="0">
              <a:schemeClr val="accent3">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en-US" b="1">
                <a:solidFill>
                  <a:schemeClr val="tx1"/>
                </a:solidFill>
              </a:rPr>
              <a:t>Automation Sorting : There is a need for an automated solution that can quickly and accurately classify large volumes of images.</a:t>
            </a:r>
            <a:endParaRPr lang="en-US" altLang="en-US" b="1">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3" name="Text Box 2"/>
          <p:cNvSpPr txBox="1"/>
          <p:nvPr/>
        </p:nvSpPr>
        <p:spPr>
          <a:xfrm>
            <a:off x="647065" y="399415"/>
            <a:ext cx="9432925" cy="583565"/>
          </a:xfrm>
          <a:prstGeom prst="rect">
            <a:avLst/>
          </a:prstGeom>
          <a:noFill/>
        </p:spPr>
        <p:txBody>
          <a:bodyPr wrap="square" rtlCol="0">
            <a:spAutoFit/>
          </a:bodyPr>
          <a:p>
            <a:r>
              <a:rPr lang="en-US" altLang="en-US" sz="3200" b="1">
                <a:solidFill>
                  <a:schemeClr val="bg1"/>
                </a:solidFill>
              </a:rPr>
              <a:t>Significance of Handwritten Digit Recognition</a:t>
            </a:r>
            <a:endParaRPr lang="en-US" altLang="en-US" sz="3200" b="1">
              <a:solidFill>
                <a:schemeClr val="bg1"/>
              </a:solidFill>
            </a:endParaRPr>
          </a:p>
        </p:txBody>
      </p:sp>
      <p:sp>
        <p:nvSpPr>
          <p:cNvPr id="4" name="Text Box 3"/>
          <p:cNvSpPr txBox="1"/>
          <p:nvPr/>
        </p:nvSpPr>
        <p:spPr>
          <a:xfrm>
            <a:off x="584835" y="1307465"/>
            <a:ext cx="10725150" cy="4475480"/>
          </a:xfrm>
          <a:prstGeom prst="rect">
            <a:avLst/>
          </a:prstGeom>
          <a:noFill/>
        </p:spPr>
        <p:txBody>
          <a:bodyPr wrap="square" rtlCol="0">
            <a:noAutofit/>
          </a:bodyPr>
          <a:p>
            <a:r>
              <a:rPr lang="en-US" altLang="en-US" sz="2300" b="1">
                <a:solidFill>
                  <a:srgbClr val="FFFF00"/>
                </a:solidFill>
              </a:rPr>
              <a:t>1. Postal Services : </a:t>
            </a:r>
            <a:endParaRPr lang="en-US" altLang="en-US" sz="2300" b="1">
              <a:solidFill>
                <a:srgbClr val="FFFF00"/>
              </a:solidFill>
            </a:endParaRPr>
          </a:p>
          <a:p>
            <a:pPr marL="457200" lvl="1" indent="457200"/>
            <a:r>
              <a:rPr lang="en-US" altLang="en-US" sz="2300">
                <a:solidFill>
                  <a:schemeClr val="bg1"/>
                </a:solidFill>
              </a:rPr>
              <a:t>Sorting handwritten mail based on zip codes or addresses, 	automating the mail sorting process.</a:t>
            </a:r>
            <a:endParaRPr lang="en-US" altLang="en-US" sz="2300">
              <a:solidFill>
                <a:schemeClr val="bg1"/>
              </a:solidFill>
            </a:endParaRPr>
          </a:p>
          <a:p>
            <a:r>
              <a:rPr lang="en-US" altLang="en-US" sz="2300" b="1">
                <a:solidFill>
                  <a:srgbClr val="FFFF00"/>
                </a:solidFill>
              </a:rPr>
              <a:t>2. Banking:</a:t>
            </a:r>
            <a:endParaRPr lang="en-US" altLang="en-US" sz="2300" b="1">
              <a:solidFill>
                <a:srgbClr val="FFFF00"/>
              </a:solidFill>
            </a:endParaRPr>
          </a:p>
          <a:p>
            <a:pPr indent="457200"/>
            <a:r>
              <a:rPr lang="en-US" altLang="en-US" sz="2300">
                <a:solidFill>
                  <a:schemeClr val="bg1"/>
                </a:solidFill>
              </a:rPr>
              <a:t> 	Automating the processing of handwritten checks, reducing 	human error and improving the speed of transactions.</a:t>
            </a:r>
            <a:endParaRPr lang="en-US" altLang="en-US" sz="2300">
              <a:solidFill>
                <a:schemeClr val="bg1"/>
              </a:solidFill>
            </a:endParaRPr>
          </a:p>
          <a:p>
            <a:r>
              <a:rPr lang="en-US" altLang="en-US" sz="2300" b="1">
                <a:solidFill>
                  <a:srgbClr val="FFFF00"/>
                </a:solidFill>
              </a:rPr>
              <a:t>3. Document Digitization:</a:t>
            </a:r>
            <a:endParaRPr lang="en-US" altLang="en-US" sz="2300" b="1">
              <a:solidFill>
                <a:srgbClr val="FFFF00"/>
              </a:solidFill>
            </a:endParaRPr>
          </a:p>
          <a:p>
            <a:pPr indent="457200"/>
            <a:r>
              <a:rPr lang="en-US" altLang="en-US" sz="2300">
                <a:solidFill>
                  <a:schemeClr val="bg1"/>
                </a:solidFill>
              </a:rPr>
              <a:t> 	Converting handwritten forms, surveys, and other documents into machine-readable formats, enabling efficient data storage and analysis.</a:t>
            </a:r>
            <a:endParaRPr lang="en-US" altLang="en-US" sz="2300">
              <a:solidFill>
                <a:schemeClr val="bg1"/>
              </a:solidFill>
            </a:endParaRPr>
          </a:p>
          <a:p>
            <a:r>
              <a:rPr lang="en-US" altLang="en-US" sz="2300" b="1">
                <a:solidFill>
                  <a:srgbClr val="FFFF00"/>
                </a:solidFill>
              </a:rPr>
              <a:t>4. License Plate Recognition:</a:t>
            </a:r>
            <a:endParaRPr lang="en-US" altLang="en-US" sz="2300" b="1">
              <a:solidFill>
                <a:srgbClr val="FFFF00"/>
              </a:solidFill>
            </a:endParaRPr>
          </a:p>
          <a:p>
            <a:pPr marL="457200" lvl="1" indent="457200"/>
            <a:r>
              <a:rPr lang="en-US" altLang="en-US" sz="2300">
                <a:solidFill>
                  <a:schemeClr val="bg1"/>
                </a:solidFill>
              </a:rPr>
              <a:t>Recognizing handwritten vehicle registration numbers in traffic 	management systems.</a:t>
            </a:r>
            <a:endParaRPr lang="en-US" altLang="en-US" sz="2300">
              <a:solidFill>
                <a:schemeClr val="bg1"/>
              </a:solidFill>
            </a:endParaRPr>
          </a:p>
          <a:p>
            <a:r>
              <a:rPr lang="en-US" altLang="en-US" sz="2300" b="1">
                <a:solidFill>
                  <a:srgbClr val="FFFF00"/>
                </a:solidFill>
              </a:rPr>
              <a:t>5. Medical Transcription:</a:t>
            </a:r>
            <a:endParaRPr lang="en-US" altLang="en-US" sz="2300" b="1">
              <a:solidFill>
                <a:srgbClr val="FFFF00"/>
              </a:solidFill>
            </a:endParaRPr>
          </a:p>
          <a:p>
            <a:pPr marL="457200" lvl="1" indent="457200"/>
            <a:r>
              <a:rPr lang="en-US" altLang="en-US" sz="2300">
                <a:solidFill>
                  <a:schemeClr val="bg1"/>
                </a:solidFill>
              </a:rPr>
              <a:t>Converting handwritten medical records into digital form for 	improved 	patient record management.</a:t>
            </a:r>
            <a:endParaRPr lang="en-US" altLang="en-US" sz="230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715045" y="256900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1" name="Title 10"/>
          <p:cNvSpPr>
            <a:spLocks noGrp="1"/>
          </p:cNvSpPr>
          <p:nvPr>
            <p:ph type="title"/>
          </p:nvPr>
        </p:nvSpPr>
        <p:spPr>
          <a:xfrm>
            <a:off x="766445" y="140970"/>
            <a:ext cx="7106285" cy="603250"/>
          </a:xfrm>
        </p:spPr>
        <p:txBody>
          <a:bodyPr>
            <a:normAutofit fontScale="90000"/>
          </a:bodyPr>
          <a:p>
            <a:r>
              <a:rPr lang="en-US">
                <a:solidFill>
                  <a:schemeClr val="bg1"/>
                </a:solidFill>
              </a:rPr>
              <a:t>Data Preparation</a:t>
            </a:r>
            <a:endParaRPr lang="en-US">
              <a:solidFill>
                <a:schemeClr val="bg1"/>
              </a:solidFill>
            </a:endParaRPr>
          </a:p>
        </p:txBody>
      </p:sp>
      <p:sp>
        <p:nvSpPr>
          <p:cNvPr id="12" name="Text Box 11"/>
          <p:cNvSpPr txBox="1"/>
          <p:nvPr/>
        </p:nvSpPr>
        <p:spPr>
          <a:xfrm>
            <a:off x="823595" y="901065"/>
            <a:ext cx="4572000" cy="583565"/>
          </a:xfrm>
          <a:prstGeom prst="rect">
            <a:avLst/>
          </a:prstGeom>
          <a:noFill/>
        </p:spPr>
        <p:txBody>
          <a:bodyPr wrap="square" rtlCol="0" anchor="t">
            <a:spAutoFit/>
          </a:bodyPr>
          <a:p>
            <a:r>
              <a:rPr lang="en-US" sz="1600" b="1">
                <a:solidFill>
                  <a:schemeClr val="bg1"/>
                </a:solidFill>
              </a:rPr>
              <a:t>make a folder name data set and add some img in it </a:t>
            </a:r>
            <a:endParaRPr lang="en-US" sz="1600" b="1">
              <a:solidFill>
                <a:schemeClr val="bg1"/>
              </a:solidFill>
            </a:endParaRPr>
          </a:p>
        </p:txBody>
      </p:sp>
      <p:sp>
        <p:nvSpPr>
          <p:cNvPr id="14" name="Text Box 13"/>
          <p:cNvSpPr txBox="1"/>
          <p:nvPr/>
        </p:nvSpPr>
        <p:spPr>
          <a:xfrm>
            <a:off x="823595" y="1650365"/>
            <a:ext cx="3048000" cy="368300"/>
          </a:xfrm>
          <a:prstGeom prst="rect">
            <a:avLst/>
          </a:prstGeom>
          <a:noFill/>
        </p:spPr>
        <p:txBody>
          <a:bodyPr wrap="square" rtlCol="0">
            <a:spAutoFit/>
          </a:bodyPr>
          <a:p>
            <a:r>
              <a:rPr lang="en-US" sz="1800" b="1">
                <a:solidFill>
                  <a:schemeClr val="bg1"/>
                </a:solidFill>
              </a:rPr>
              <a:t>follow this link to get dateser</a:t>
            </a:r>
            <a:endParaRPr lang="en-US" sz="1800" b="1">
              <a:solidFill>
                <a:schemeClr val="bg1"/>
              </a:solidFill>
            </a:endParaRPr>
          </a:p>
        </p:txBody>
      </p:sp>
      <p:sp>
        <p:nvSpPr>
          <p:cNvPr id="15" name="Text Box 14"/>
          <p:cNvSpPr txBox="1"/>
          <p:nvPr/>
        </p:nvSpPr>
        <p:spPr>
          <a:xfrm>
            <a:off x="823595" y="2760345"/>
            <a:ext cx="5473700" cy="521970"/>
          </a:xfrm>
          <a:prstGeom prst="rect">
            <a:avLst/>
          </a:prstGeom>
          <a:noFill/>
        </p:spPr>
        <p:txBody>
          <a:bodyPr wrap="square" rtlCol="0">
            <a:spAutoFit/>
          </a:bodyPr>
          <a:p>
            <a:r>
              <a:rPr lang="en-US" altLang="en-US" sz="1400">
                <a:solidFill>
                  <a:schemeClr val="bg1"/>
                </a:solidFill>
              </a:rPr>
              <a:t>https://www.kaggle.com/datasets/sagyamthapa/handwritten-math-symbols?select=dataset</a:t>
            </a:r>
            <a:endParaRPr lang="en-US" altLang="en-US" sz="1400">
              <a:solidFill>
                <a:schemeClr val="bg1"/>
              </a:solidFill>
            </a:endParaRPr>
          </a:p>
        </p:txBody>
      </p:sp>
      <p:pic>
        <p:nvPicPr>
          <p:cNvPr id="18" name="Picture 17"/>
          <p:cNvPicPr>
            <a:picLocks noChangeAspect="1"/>
          </p:cNvPicPr>
          <p:nvPr/>
        </p:nvPicPr>
        <p:blipFill>
          <a:blip r:embed="rId1"/>
          <a:stretch>
            <a:fillRect/>
          </a:stretch>
        </p:blipFill>
        <p:spPr>
          <a:xfrm>
            <a:off x="6797040" y="643890"/>
            <a:ext cx="2133600" cy="2381250"/>
          </a:xfrm>
          <a:prstGeom prst="rect">
            <a:avLst/>
          </a:prstGeom>
        </p:spPr>
      </p:pic>
      <p:pic>
        <p:nvPicPr>
          <p:cNvPr id="19" name="Picture 18"/>
          <p:cNvPicPr>
            <a:picLocks noChangeAspect="1"/>
          </p:cNvPicPr>
          <p:nvPr/>
        </p:nvPicPr>
        <p:blipFill>
          <a:blip r:embed="rId2"/>
          <a:stretch>
            <a:fillRect/>
          </a:stretch>
        </p:blipFill>
        <p:spPr>
          <a:xfrm>
            <a:off x="6699250" y="3632200"/>
            <a:ext cx="3847465" cy="24752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1055397" y="1962896"/>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 name="Title 1"/>
          <p:cNvSpPr>
            <a:spLocks noGrp="1"/>
          </p:cNvSpPr>
          <p:nvPr>
            <p:ph type="title"/>
          </p:nvPr>
        </p:nvSpPr>
        <p:spPr>
          <a:xfrm>
            <a:off x="647065" y="380365"/>
            <a:ext cx="9233535" cy="603250"/>
          </a:xfrm>
        </p:spPr>
        <p:txBody>
          <a:bodyPr>
            <a:normAutofit fontScale="90000"/>
          </a:bodyPr>
          <a:p>
            <a:r>
              <a:rPr lang="en-US">
                <a:solidFill>
                  <a:schemeClr val="bg1"/>
                </a:solidFill>
              </a:rPr>
              <a:t>make Virtual environment</a:t>
            </a:r>
            <a:r>
              <a:rPr lang="ar-EG" altLang="en-US">
                <a:solidFill>
                  <a:schemeClr val="bg1"/>
                </a:solidFill>
              </a:rPr>
              <a:t> )</a:t>
            </a:r>
            <a:r>
              <a:rPr lang="en-US" altLang="ar-EG">
                <a:solidFill>
                  <a:schemeClr val="bg1"/>
                </a:solidFill>
              </a:rPr>
              <a:t>venv )</a:t>
            </a:r>
            <a:endParaRPr lang="en-US" altLang="ar-EG">
              <a:solidFill>
                <a:schemeClr val="bg1"/>
              </a:solidFill>
            </a:endParaRPr>
          </a:p>
        </p:txBody>
      </p:sp>
      <p:sp>
        <p:nvSpPr>
          <p:cNvPr id="3" name="Text Box 2"/>
          <p:cNvSpPr txBox="1"/>
          <p:nvPr/>
        </p:nvSpPr>
        <p:spPr>
          <a:xfrm>
            <a:off x="774065" y="2327275"/>
            <a:ext cx="3048000" cy="368300"/>
          </a:xfrm>
          <a:prstGeom prst="rect">
            <a:avLst/>
          </a:prstGeom>
          <a:noFill/>
        </p:spPr>
        <p:txBody>
          <a:bodyPr wrap="square" rtlCol="0">
            <a:spAutoFit/>
          </a:bodyPr>
          <a:p>
            <a:r>
              <a:rPr lang="en-US" sz="1800" b="1">
                <a:solidFill>
                  <a:schemeClr val="bg1"/>
                </a:solidFill>
              </a:rPr>
              <a:t>Follow this llink to setup</a:t>
            </a:r>
            <a:endParaRPr lang="en-US" sz="1800" b="1">
              <a:solidFill>
                <a:schemeClr val="bg1"/>
              </a:solidFill>
            </a:endParaRPr>
          </a:p>
        </p:txBody>
      </p:sp>
      <p:sp>
        <p:nvSpPr>
          <p:cNvPr id="10" name="Text Box 9"/>
          <p:cNvSpPr txBox="1"/>
          <p:nvPr/>
        </p:nvSpPr>
        <p:spPr>
          <a:xfrm>
            <a:off x="774065" y="2778760"/>
            <a:ext cx="8237855" cy="337185"/>
          </a:xfrm>
          <a:prstGeom prst="rect">
            <a:avLst/>
          </a:prstGeom>
        </p:spPr>
        <p:txBody>
          <a:bodyPr wrap="square">
            <a:spAutoFit/>
          </a:bodyPr>
          <a:p>
            <a:r>
              <a:rPr lang="en-US" altLang="zh-CN" sz="1600">
                <a:solidFill>
                  <a:schemeClr val="bg1"/>
                </a:solidFill>
              </a:rPr>
              <a:t>https://www.activestate.com/resources/quick-reads/how-to-install-keras-and-tensorflow/</a:t>
            </a:r>
            <a:endParaRPr lang="en-US" altLang="zh-CN" sz="1600">
              <a:solidFill>
                <a:schemeClr val="bg1"/>
              </a:solidFill>
            </a:endParaRPr>
          </a:p>
        </p:txBody>
      </p:sp>
      <p:sp>
        <p:nvSpPr>
          <p:cNvPr id="11" name="Text Box 10"/>
          <p:cNvSpPr txBox="1"/>
          <p:nvPr/>
        </p:nvSpPr>
        <p:spPr>
          <a:xfrm>
            <a:off x="876935" y="3850640"/>
            <a:ext cx="3048000" cy="337185"/>
          </a:xfrm>
          <a:prstGeom prst="rect">
            <a:avLst/>
          </a:prstGeom>
          <a:noFill/>
        </p:spPr>
        <p:txBody>
          <a:bodyPr wrap="square" rtlCol="0">
            <a:spAutoFit/>
          </a:bodyPr>
          <a:p>
            <a:r>
              <a:rPr lang="en-US" sz="1600" b="1">
                <a:solidFill>
                  <a:schemeClr val="bg1"/>
                </a:solidFill>
              </a:rPr>
              <a:t>Then</a:t>
            </a:r>
            <a:endParaRPr lang="en-US" sz="1600" b="1">
              <a:solidFill>
                <a:schemeClr val="bg1"/>
              </a:solidFill>
            </a:endParaRPr>
          </a:p>
        </p:txBody>
      </p:sp>
      <p:pic>
        <p:nvPicPr>
          <p:cNvPr id="4" name="Picture 3" descr="code"/>
          <p:cNvPicPr>
            <a:picLocks noChangeAspect="1"/>
          </p:cNvPicPr>
          <p:nvPr/>
        </p:nvPicPr>
        <p:blipFill>
          <a:blip r:embed="rId1"/>
          <a:stretch>
            <a:fillRect/>
          </a:stretch>
        </p:blipFill>
        <p:spPr>
          <a:xfrm>
            <a:off x="4207510" y="3404870"/>
            <a:ext cx="5909945" cy="2616200"/>
          </a:xfrm>
          <a:prstGeom prst="rect">
            <a:avLst/>
          </a:prstGeom>
        </p:spPr>
      </p:pic>
      <p:sp>
        <p:nvSpPr>
          <p:cNvPr id="5" name="Text Box 4"/>
          <p:cNvSpPr txBox="1"/>
          <p:nvPr/>
        </p:nvSpPr>
        <p:spPr>
          <a:xfrm>
            <a:off x="876935" y="1750695"/>
            <a:ext cx="6257290" cy="398780"/>
          </a:xfrm>
          <a:prstGeom prst="rect">
            <a:avLst/>
          </a:prstGeom>
          <a:noFill/>
        </p:spPr>
        <p:txBody>
          <a:bodyPr wrap="square" rtlCol="0">
            <a:spAutoFit/>
          </a:bodyPr>
          <a:p>
            <a:r>
              <a:rPr lang="en-US" altLang="en-US" sz="2000">
                <a:solidFill>
                  <a:schemeClr val="bg1"/>
                </a:solidFill>
              </a:rPr>
              <a:t>https://docs.python.org/3/library/venv.html</a:t>
            </a:r>
            <a:endParaRPr lang="en-US" altLang="en-US" sz="2000">
              <a:solidFill>
                <a:schemeClr val="bg1"/>
              </a:solidFill>
            </a:endParaRPr>
          </a:p>
        </p:txBody>
      </p:sp>
      <p:sp>
        <p:nvSpPr>
          <p:cNvPr id="6" name="Text Box 5"/>
          <p:cNvSpPr txBox="1"/>
          <p:nvPr/>
        </p:nvSpPr>
        <p:spPr>
          <a:xfrm>
            <a:off x="774065" y="1101090"/>
            <a:ext cx="3048000" cy="368300"/>
          </a:xfrm>
          <a:prstGeom prst="rect">
            <a:avLst/>
          </a:prstGeom>
          <a:noFill/>
        </p:spPr>
        <p:txBody>
          <a:bodyPr wrap="square" rtlCol="0">
            <a:spAutoFit/>
          </a:bodyPr>
          <a:p>
            <a:r>
              <a:rPr lang="en-US" sz="1800" b="1">
                <a:solidFill>
                  <a:schemeClr val="bg1"/>
                </a:solidFill>
              </a:rPr>
              <a:t>Follow this llink to setup</a:t>
            </a:r>
            <a:endParaRPr lang="en-US" sz="1800" b="1">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alpha val="86000"/>
          </a:schemeClr>
        </a:solidFill>
        <a:effectLst/>
      </p:bgPr>
    </p:bg>
    <p:spTree>
      <p:nvGrpSpPr>
        <p:cNvPr id="1" name=""/>
        <p:cNvGrpSpPr/>
        <p:nvPr/>
      </p:nvGrpSpPr>
      <p:grpSpPr/>
      <p:sp>
        <p:nvSpPr>
          <p:cNvPr id="174" name="任意多边形: 形状 173"/>
          <p:cNvSpPr/>
          <p:nvPr/>
        </p:nvSpPr>
        <p:spPr>
          <a:xfrm rot="20568617">
            <a:off x="825527" y="1800971"/>
            <a:ext cx="3604215" cy="1754106"/>
          </a:xfrm>
          <a:custGeom>
            <a:avLst/>
            <a:gdLst>
              <a:gd name="connsiteX0" fmla="*/ 2987971 w 3604215"/>
              <a:gd name="connsiteY0" fmla="*/ 39431 h 1754106"/>
              <a:gd name="connsiteX1" fmla="*/ 3604215 w 3604215"/>
              <a:gd name="connsiteY1" fmla="*/ 877053 h 1754106"/>
              <a:gd name="connsiteX2" fmla="*/ 2727162 w 3604215"/>
              <a:gd name="connsiteY2" fmla="*/ 1754106 h 1754106"/>
              <a:gd name="connsiteX3" fmla="*/ 0 w 3604215"/>
              <a:gd name="connsiteY3" fmla="*/ 1754106 h 1754106"/>
              <a:gd name="connsiteX4" fmla="*/ 542642 w 3604215"/>
              <a:gd name="connsiteY4" fmla="*/ 0 h 1754106"/>
              <a:gd name="connsiteX5" fmla="*/ 2727162 w 3604215"/>
              <a:gd name="connsiteY5" fmla="*/ 0 h 1754106"/>
              <a:gd name="connsiteX6" fmla="*/ 2987971 w 3604215"/>
              <a:gd name="connsiteY6" fmla="*/ 39431 h 1754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04215" h="1754106">
                <a:moveTo>
                  <a:pt x="2987971" y="39431"/>
                </a:moveTo>
                <a:cubicBezTo>
                  <a:pt x="3344992" y="150476"/>
                  <a:pt x="3604215" y="483492"/>
                  <a:pt x="3604215" y="877053"/>
                </a:cubicBezTo>
                <a:cubicBezTo>
                  <a:pt x="3604215" y="1361436"/>
                  <a:pt x="3211545" y="1754106"/>
                  <a:pt x="2727162" y="1754106"/>
                </a:cubicBezTo>
                <a:lnTo>
                  <a:pt x="0" y="1754106"/>
                </a:lnTo>
                <a:lnTo>
                  <a:pt x="542642" y="0"/>
                </a:lnTo>
                <a:lnTo>
                  <a:pt x="2727162" y="0"/>
                </a:lnTo>
                <a:cubicBezTo>
                  <a:pt x="2817984" y="0"/>
                  <a:pt x="2905581" y="13805"/>
                  <a:pt x="2987971" y="3943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5" name="任意多边形: 形状 174"/>
          <p:cNvSpPr/>
          <p:nvPr/>
        </p:nvSpPr>
        <p:spPr>
          <a:xfrm rot="20568617">
            <a:off x="662340" y="2595671"/>
            <a:ext cx="7022024" cy="2912534"/>
          </a:xfrm>
          <a:custGeom>
            <a:avLst/>
            <a:gdLst>
              <a:gd name="connsiteX0" fmla="*/ 5998806 w 7022024"/>
              <a:gd name="connsiteY0" fmla="*/ 65471 h 2912534"/>
              <a:gd name="connsiteX1" fmla="*/ 7022024 w 7022024"/>
              <a:gd name="connsiteY1" fmla="*/ 1456267 h 2912534"/>
              <a:gd name="connsiteX2" fmla="*/ 7022023 w 7022024"/>
              <a:gd name="connsiteY2" fmla="*/ 1456267 h 2912534"/>
              <a:gd name="connsiteX3" fmla="*/ 5565756 w 7022024"/>
              <a:gd name="connsiteY3" fmla="*/ 2912534 h 2912534"/>
              <a:gd name="connsiteX4" fmla="*/ 922361 w 7022024"/>
              <a:gd name="connsiteY4" fmla="*/ 2912533 h 2912534"/>
              <a:gd name="connsiteX5" fmla="*/ 0 w 7022024"/>
              <a:gd name="connsiteY5" fmla="*/ 2627196 h 2912534"/>
              <a:gd name="connsiteX6" fmla="*/ 812737 w 7022024"/>
              <a:gd name="connsiteY6" fmla="*/ 0 h 2912534"/>
              <a:gd name="connsiteX7" fmla="*/ 5565757 w 7022024"/>
              <a:gd name="connsiteY7" fmla="*/ 0 h 2912534"/>
              <a:gd name="connsiteX8" fmla="*/ 5998806 w 7022024"/>
              <a:gd name="connsiteY8" fmla="*/ 65471 h 29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22024" h="2912534">
                <a:moveTo>
                  <a:pt x="5998806" y="65471"/>
                </a:moveTo>
                <a:cubicBezTo>
                  <a:pt x="6591607" y="249851"/>
                  <a:pt x="7022024" y="802795"/>
                  <a:pt x="7022024" y="1456267"/>
                </a:cubicBezTo>
                <a:lnTo>
                  <a:pt x="7022023" y="1456267"/>
                </a:lnTo>
                <a:cubicBezTo>
                  <a:pt x="7022023" y="2260541"/>
                  <a:pt x="6370030" y="2912534"/>
                  <a:pt x="5565756" y="2912534"/>
                </a:cubicBezTo>
                <a:lnTo>
                  <a:pt x="922361" y="2912533"/>
                </a:lnTo>
                <a:lnTo>
                  <a:pt x="0" y="2627196"/>
                </a:lnTo>
                <a:lnTo>
                  <a:pt x="812737" y="0"/>
                </a:lnTo>
                <a:lnTo>
                  <a:pt x="5565757" y="0"/>
                </a:lnTo>
                <a:cubicBezTo>
                  <a:pt x="5716558" y="0"/>
                  <a:pt x="5862006" y="22922"/>
                  <a:pt x="5998806" y="65471"/>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6" name="任意多边形: 形状 175"/>
          <p:cNvSpPr/>
          <p:nvPr/>
        </p:nvSpPr>
        <p:spPr>
          <a:xfrm>
            <a:off x="8232409" y="40006"/>
            <a:ext cx="4137414" cy="2153937"/>
          </a:xfrm>
          <a:custGeom>
            <a:avLst/>
            <a:gdLst>
              <a:gd name="connsiteX0" fmla="*/ 4304 w 4137414"/>
              <a:gd name="connsiteY0" fmla="*/ 0 h 2153937"/>
              <a:gd name="connsiteX1" fmla="*/ 4133110 w 4137414"/>
              <a:gd name="connsiteY1" fmla="*/ 0 h 2153937"/>
              <a:gd name="connsiteX2" fmla="*/ 4137414 w 4137414"/>
              <a:gd name="connsiteY2" fmla="*/ 85230 h 2153937"/>
              <a:gd name="connsiteX3" fmla="*/ 2068707 w 4137414"/>
              <a:gd name="connsiteY3" fmla="*/ 2153937 h 2153937"/>
              <a:gd name="connsiteX4" fmla="*/ 0 w 4137414"/>
              <a:gd name="connsiteY4" fmla="*/ 85230 h 2153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37414" h="2153937">
                <a:moveTo>
                  <a:pt x="4304" y="0"/>
                </a:moveTo>
                <a:lnTo>
                  <a:pt x="4133110" y="0"/>
                </a:lnTo>
                <a:lnTo>
                  <a:pt x="4137414" y="85230"/>
                </a:lnTo>
                <a:cubicBezTo>
                  <a:pt x="4137414" y="1227745"/>
                  <a:pt x="3211222" y="2153937"/>
                  <a:pt x="2068707" y="2153937"/>
                </a:cubicBezTo>
                <a:cubicBezTo>
                  <a:pt x="926192" y="2153937"/>
                  <a:pt x="0" y="1227745"/>
                  <a:pt x="0" y="85230"/>
                </a:cubicBezTo>
                <a:close/>
              </a:path>
            </a:pathLst>
          </a:custGeom>
          <a:gradFill flip="none" rotWithShape="1">
            <a:gsLst>
              <a:gs pos="0">
                <a:schemeClr val="bg1">
                  <a:alpha val="10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177" name="任意多边形: 形状 176"/>
          <p:cNvSpPr/>
          <p:nvPr/>
        </p:nvSpPr>
        <p:spPr>
          <a:xfrm rot="20568617">
            <a:off x="8746010" y="3992670"/>
            <a:ext cx="4428948" cy="1754106"/>
          </a:xfrm>
          <a:custGeom>
            <a:avLst/>
            <a:gdLst>
              <a:gd name="connsiteX0" fmla="*/ 4428948 w 4428948"/>
              <a:gd name="connsiteY0" fmla="*/ 0 h 1754106"/>
              <a:gd name="connsiteX1" fmla="*/ 3886307 w 4428948"/>
              <a:gd name="connsiteY1" fmla="*/ 1754106 h 1754106"/>
              <a:gd name="connsiteX2" fmla="*/ 877053 w 4428948"/>
              <a:gd name="connsiteY2" fmla="*/ 1754106 h 1754106"/>
              <a:gd name="connsiteX3" fmla="*/ 0 w 4428948"/>
              <a:gd name="connsiteY3" fmla="*/ 877053 h 1754106"/>
              <a:gd name="connsiteX4" fmla="*/ 877053 w 4428948"/>
              <a:gd name="connsiteY4" fmla="*/ 0 h 17541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948" h="1754106">
                <a:moveTo>
                  <a:pt x="4428948" y="0"/>
                </a:moveTo>
                <a:lnTo>
                  <a:pt x="3886307" y="1754106"/>
                </a:lnTo>
                <a:lnTo>
                  <a:pt x="877053" y="1754106"/>
                </a:lnTo>
                <a:cubicBezTo>
                  <a:pt x="392670" y="1754106"/>
                  <a:pt x="0" y="1361436"/>
                  <a:pt x="0" y="877053"/>
                </a:cubicBezTo>
                <a:cubicBezTo>
                  <a:pt x="0" y="392670"/>
                  <a:pt x="392670" y="0"/>
                  <a:pt x="877053" y="0"/>
                </a:cubicBezTo>
                <a:close/>
              </a:path>
            </a:pathLst>
          </a:custGeom>
          <a:gradFill flip="none" rotWithShape="1">
            <a:gsLst>
              <a:gs pos="0">
                <a:schemeClr val="bg1">
                  <a:alpha val="11000"/>
                </a:schemeClr>
              </a:gs>
              <a:gs pos="100000">
                <a:srgbClr val="1234D1">
                  <a:alpha val="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a:p>
        </p:txBody>
      </p:sp>
      <p:sp>
        <p:nvSpPr>
          <p:cNvPr id="2" name="Text Box 1"/>
          <p:cNvSpPr txBox="1"/>
          <p:nvPr/>
        </p:nvSpPr>
        <p:spPr>
          <a:xfrm>
            <a:off x="647065" y="224155"/>
            <a:ext cx="4064000" cy="521970"/>
          </a:xfrm>
          <a:prstGeom prst="rect">
            <a:avLst/>
          </a:prstGeom>
          <a:noFill/>
        </p:spPr>
        <p:txBody>
          <a:bodyPr wrap="square" rtlCol="0">
            <a:spAutoFit/>
          </a:bodyPr>
          <a:p>
            <a:r>
              <a:rPr lang="en-US" sz="2800">
                <a:solidFill>
                  <a:schemeClr val="bg1"/>
                </a:solidFill>
              </a:rPr>
              <a:t>making a model.h5</a:t>
            </a:r>
            <a:endParaRPr lang="en-US" sz="2800">
              <a:solidFill>
                <a:schemeClr val="bg1"/>
              </a:solidFill>
            </a:endParaRPr>
          </a:p>
        </p:txBody>
      </p:sp>
      <p:pic>
        <p:nvPicPr>
          <p:cNvPr id="4" name="Picture 3" descr="co2de"/>
          <p:cNvPicPr>
            <a:picLocks noChangeAspect="1"/>
          </p:cNvPicPr>
          <p:nvPr/>
        </p:nvPicPr>
        <p:blipFill>
          <a:blip r:embed="rId1"/>
          <a:stretch>
            <a:fillRect/>
          </a:stretch>
        </p:blipFill>
        <p:spPr>
          <a:xfrm>
            <a:off x="647065" y="1054735"/>
            <a:ext cx="6072505" cy="4006215"/>
          </a:xfrm>
          <a:prstGeom prst="rect">
            <a:avLst/>
          </a:prstGeom>
        </p:spPr>
      </p:pic>
      <p:pic>
        <p:nvPicPr>
          <p:cNvPr id="5" name="Picture 4" descr="cow2de"/>
          <p:cNvPicPr>
            <a:picLocks noChangeAspect="1"/>
          </p:cNvPicPr>
          <p:nvPr/>
        </p:nvPicPr>
        <p:blipFill>
          <a:blip r:embed="rId2"/>
          <a:stretch>
            <a:fillRect/>
          </a:stretch>
        </p:blipFill>
        <p:spPr>
          <a:xfrm>
            <a:off x="7049135" y="880745"/>
            <a:ext cx="4966970" cy="4354195"/>
          </a:xfrm>
          <a:prstGeom prst="rect">
            <a:avLst/>
          </a:prstGeom>
        </p:spPr>
      </p:pic>
      <p:sp>
        <p:nvSpPr>
          <p:cNvPr id="6" name="Text Box 5"/>
          <p:cNvSpPr txBox="1"/>
          <p:nvPr/>
        </p:nvSpPr>
        <p:spPr>
          <a:xfrm>
            <a:off x="1312545" y="5045075"/>
            <a:ext cx="4064000" cy="645160"/>
          </a:xfrm>
          <a:prstGeom prst="rect">
            <a:avLst/>
          </a:prstGeom>
          <a:noFill/>
        </p:spPr>
        <p:txBody>
          <a:bodyPr wrap="square" rtlCol="0">
            <a:spAutoFit/>
          </a:bodyPr>
          <a:p>
            <a:r>
              <a:rPr lang="en-US" sz="3600" b="1">
                <a:solidFill>
                  <a:schemeClr val="bg1"/>
                </a:solidFill>
              </a:rPr>
              <a:t>Output</a:t>
            </a:r>
            <a:endParaRPr lang="en-US" sz="3600" b="1">
              <a:solidFill>
                <a:schemeClr val="bg1"/>
              </a:solidFill>
            </a:endParaRPr>
          </a:p>
        </p:txBody>
      </p:sp>
      <p:pic>
        <p:nvPicPr>
          <p:cNvPr id="7" name="Picture 6"/>
          <p:cNvPicPr>
            <a:picLocks noChangeAspect="1"/>
          </p:cNvPicPr>
          <p:nvPr/>
        </p:nvPicPr>
        <p:blipFill>
          <a:blip r:embed="rId3"/>
          <a:stretch>
            <a:fillRect/>
          </a:stretch>
        </p:blipFill>
        <p:spPr>
          <a:xfrm>
            <a:off x="1087755" y="5690235"/>
            <a:ext cx="9256395" cy="9378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000">
        <p:push dir="u"/>
      </p:transition>
    </mc:Choice>
    <mc:Fallback>
      <p:transition spd="slow">
        <p:push dir="u"/>
      </p:transition>
    </mc:Fallback>
  </mc:AlternateContent>
</p:sld>
</file>

<file path=ppt/theme/theme1.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CD70FF"/>
      </a:accent1>
      <a:accent2>
        <a:srgbClr val="F27247"/>
      </a:accent2>
      <a:accent3>
        <a:srgbClr val="F97F4B"/>
      </a:accent3>
      <a:accent4>
        <a:srgbClr val="1234D1"/>
      </a:accent4>
      <a:accent5>
        <a:srgbClr val="101E99"/>
      </a:accent5>
      <a:accent6>
        <a:srgbClr val="70AD47"/>
      </a:accent6>
      <a:hlink>
        <a:srgbClr val="0563C1"/>
      </a:hlink>
      <a:folHlink>
        <a:srgbClr val="954F72"/>
      </a:folHlink>
    </a:clrScheme>
    <a:fontScheme name="海外-常规-粗体2">
      <a:majorFont>
        <a:latin typeface="Urbanist Black"/>
        <a:ea typeface="等线"/>
        <a:cs typeface=""/>
      </a:majorFont>
      <a:minorFont>
        <a:latin typeface="Quicksand"/>
        <a:ea typeface="等线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5244</Words>
  <Application>WPS Presentation</Application>
  <PresentationFormat>宽屏</PresentationFormat>
  <Paragraphs>153</Paragraphs>
  <Slides>17</Slides>
  <Notes>0</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17</vt:i4>
      </vt:variant>
    </vt:vector>
  </HeadingPairs>
  <TitlesOfParts>
    <vt:vector size="30" baseType="lpstr">
      <vt:lpstr>Arial</vt:lpstr>
      <vt:lpstr>SimSun</vt:lpstr>
      <vt:lpstr>Wingdings</vt:lpstr>
      <vt:lpstr>Bahnschrift SemiBold</vt:lpstr>
      <vt:lpstr>Quicksand</vt:lpstr>
      <vt:lpstr>Microsoft YaHei</vt:lpstr>
      <vt:lpstr>Arial Unicode MS</vt:lpstr>
      <vt:lpstr>Urbanist Black</vt:lpstr>
      <vt:lpstr>DengXian</vt:lpstr>
      <vt:lpstr>DengXian Light</vt:lpstr>
      <vt:lpstr>Calibri</vt:lpstr>
      <vt:lpstr>Aldhabi</vt:lpstr>
      <vt:lpstr>Office 主题</vt:lpstr>
      <vt:lpstr>PowerPoint 演示文稿</vt:lpstr>
      <vt:lpstr>PowerPoint 演示文稿</vt:lpstr>
      <vt:lpstr>PowerPoint 演示文稿</vt:lpstr>
      <vt:lpstr>PowerPoint 演示文稿</vt:lpstr>
      <vt:lpstr>PowerPoint 演示文稿</vt:lpstr>
      <vt:lpstr>PowerPoint 演示文稿</vt:lpstr>
      <vt:lpstr>Data Preparation</vt:lpstr>
      <vt:lpstr>make Virtual environment )venv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3</dc:creator>
  <cp:lastModifiedBy>Mohamed El-Shreef</cp:lastModifiedBy>
  <cp:revision>55</cp:revision>
  <dcterms:created xsi:type="dcterms:W3CDTF">2021-08-24T06:57:00Z</dcterms:created>
  <dcterms:modified xsi:type="dcterms:W3CDTF">2024-11-26T01:11:44Z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24BA864E4E434A69B7C0C1C74808C39C_13</vt:lpwstr>
  </property>
  <property fmtid="{D5CDD505-2E9C-101B-9397-08002B2CF9AE}" pid="3" name="KSOProductBuildVer">
    <vt:lpwstr>1033-12.2.0.18911</vt:lpwstr>
  </property>
</Properties>
</file>

<file path=docProps/thumbnail.jpeg>
</file>